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58"/>
  </p:notesMasterIdLst>
  <p:handoutMasterIdLst>
    <p:handoutMasterId r:id="rId59"/>
  </p:handoutMasterIdLst>
  <p:sldIdLst>
    <p:sldId id="256" r:id="rId5"/>
    <p:sldId id="257" r:id="rId6"/>
    <p:sldId id="398" r:id="rId7"/>
    <p:sldId id="258" r:id="rId8"/>
    <p:sldId id="259" r:id="rId9"/>
    <p:sldId id="267" r:id="rId10"/>
    <p:sldId id="396" r:id="rId11"/>
    <p:sldId id="341" r:id="rId12"/>
    <p:sldId id="260" r:id="rId13"/>
    <p:sldId id="318" r:id="rId14"/>
    <p:sldId id="322" r:id="rId15"/>
    <p:sldId id="335" r:id="rId16"/>
    <p:sldId id="336" r:id="rId17"/>
    <p:sldId id="338" r:id="rId18"/>
    <p:sldId id="339" r:id="rId19"/>
    <p:sldId id="262" r:id="rId20"/>
    <p:sldId id="345" r:id="rId21"/>
    <p:sldId id="342" r:id="rId22"/>
    <p:sldId id="343" r:id="rId23"/>
    <p:sldId id="344" r:id="rId24"/>
    <p:sldId id="393" r:id="rId25"/>
    <p:sldId id="352" r:id="rId26"/>
    <p:sldId id="354" r:id="rId27"/>
    <p:sldId id="355" r:id="rId28"/>
    <p:sldId id="371" r:id="rId29"/>
    <p:sldId id="324" r:id="rId30"/>
    <p:sldId id="346" r:id="rId31"/>
    <p:sldId id="374" r:id="rId32"/>
    <p:sldId id="375" r:id="rId33"/>
    <p:sldId id="376" r:id="rId34"/>
    <p:sldId id="373" r:id="rId35"/>
    <p:sldId id="340" r:id="rId36"/>
    <p:sldId id="391" r:id="rId37"/>
    <p:sldId id="278" r:id="rId38"/>
    <p:sldId id="382" r:id="rId39"/>
    <p:sldId id="383" r:id="rId40"/>
    <p:sldId id="384" r:id="rId41"/>
    <p:sldId id="385" r:id="rId42"/>
    <p:sldId id="386" r:id="rId43"/>
    <p:sldId id="390" r:id="rId44"/>
    <p:sldId id="274" r:id="rId45"/>
    <p:sldId id="275" r:id="rId46"/>
    <p:sldId id="394" r:id="rId47"/>
    <p:sldId id="347" r:id="rId48"/>
    <p:sldId id="348" r:id="rId49"/>
    <p:sldId id="270" r:id="rId50"/>
    <p:sldId id="265" r:id="rId51"/>
    <p:sldId id="395" r:id="rId52"/>
    <p:sldId id="350" r:id="rId53"/>
    <p:sldId id="268" r:id="rId54"/>
    <p:sldId id="269" r:id="rId55"/>
    <p:sldId id="397" r:id="rId56"/>
    <p:sldId id="266" r:id="rId57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95161" autoAdjust="0"/>
  </p:normalViewPr>
  <p:slideViewPr>
    <p:cSldViewPr snapToGrid="0" showGuides="1">
      <p:cViewPr varScale="1">
        <p:scale>
          <a:sx n="122" d="100"/>
          <a:sy n="122" d="100"/>
        </p:scale>
        <p:origin x="760" y="2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6/7/19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6/7/19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37D55A68-1DE5-CB48-9409-C2C957207E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7B12621A-7879-BA4B-865B-B90A8461C0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0656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0F1AB269-C235-B741-9EEC-827F48E67A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60913AAC-C759-364E-A763-DD47DFBD71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8535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422B7D0F-7D0E-3A49-9145-8AC083EC1E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>
            <a:extLst>
              <a:ext uri="{FF2B5EF4-FFF2-40B4-BE49-F238E27FC236}">
                <a16:creationId xmlns:a16="http://schemas.microsoft.com/office/drawing/2014/main" id="{51D38D30-D006-4443-8863-C6152CAD0E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3503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FFC68106-9F96-DA4F-B9C6-36D4B08FC8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>
            <a:extLst>
              <a:ext uri="{FF2B5EF4-FFF2-40B4-BE49-F238E27FC236}">
                <a16:creationId xmlns:a16="http://schemas.microsoft.com/office/drawing/2014/main" id="{541B97BD-ED39-E841-938B-C62B962532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1290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ED4BF815-80CE-824C-87EC-0C941C0680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3">
            <a:extLst>
              <a:ext uri="{FF2B5EF4-FFF2-40B4-BE49-F238E27FC236}">
                <a16:creationId xmlns:a16="http://schemas.microsoft.com/office/drawing/2014/main" id="{18DDAE35-CF64-6F40-96CF-F7150EE4A8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288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6CC9A52A-8FA4-D04C-989A-7E0E72F12A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>
            <a:extLst>
              <a:ext uri="{FF2B5EF4-FFF2-40B4-BE49-F238E27FC236}">
                <a16:creationId xmlns:a16="http://schemas.microsoft.com/office/drawing/2014/main" id="{511B1FBE-95FA-1444-A524-EB86C4DB41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32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031D8B-25E9-D440-A0B7-53853A82E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56">
            <a:extLst>
              <a:ext uri="{FF2B5EF4-FFF2-40B4-BE49-F238E27FC236}">
                <a16:creationId xmlns:a16="http://schemas.microsoft.com/office/drawing/2014/main" id="{8BF4D267-000D-A443-A2E3-EC780FE0180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1192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56">
            <a:extLst>
              <a:ext uri="{FF2B5EF4-FFF2-40B4-BE49-F238E27FC236}">
                <a16:creationId xmlns:a16="http://schemas.microsoft.com/office/drawing/2014/main" id="{4496F996-DADA-9D4C-9ABE-ECC464A2956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9633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298622-4D3C-4849-B0FA-4101271A7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DD0A2A-0355-AA49-9A3F-AB977E14FC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F833AF-F2DD-B245-B5D3-AAD481D06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BAAAD4-FBA9-4334-AA6C-9B74AC2A83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862842F-612F-3641-9908-4224FD3698B3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  <p:sldLayoutId id="2147483757" r:id="rId14"/>
    <p:sldLayoutId id="2147483758" r:id="rId1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EPICS 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Kay Kasemir, June 2019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2">
            <a:extLst>
              <a:ext uri="{FF2B5EF4-FFF2-40B4-BE49-F238E27FC236}">
                <a16:creationId xmlns:a16="http://schemas.microsoft.com/office/drawing/2014/main" id="{4C1C432B-5B18-FA4E-9DA6-26AB55217D5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59E1D163-9D84-5640-85CD-17573E97D4DB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B2941715-930F-3C47-8E7F-F031EE8615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Clients find Channels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3F48E797-E022-5341-B5C2-E562993CF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439" y="1589088"/>
            <a:ext cx="974725" cy="366712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23970" tIns="11986" rIns="23970" bIns="11986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Client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08DEBC39-68EE-1A4A-87C8-44DBDE037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1" y="1589088"/>
            <a:ext cx="974725" cy="366712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23970" tIns="11986" rIns="23970" bIns="11986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Client</a:t>
            </a:r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74F81195-FC3C-1F45-BAEA-474BC6F96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9363" y="1589088"/>
            <a:ext cx="976312" cy="366712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23970" tIns="11986" rIns="23970" bIns="11986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Client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C97BB418-81C1-F74F-9BF2-330DABD81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6" y="1589088"/>
            <a:ext cx="976313" cy="366712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23970" tIns="11986" rIns="23970" bIns="11986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Client</a:t>
            </a:r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A6333851-8695-2D4A-9C72-FCE850A3B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876" y="1589088"/>
            <a:ext cx="974725" cy="366712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23970" tIns="11986" rIns="23970" bIns="11986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Client</a:t>
            </a:r>
          </a:p>
        </p:txBody>
      </p:sp>
      <p:sp>
        <p:nvSpPr>
          <p:cNvPr id="23560" name="Rectangle 8">
            <a:extLst>
              <a:ext uri="{FF2B5EF4-FFF2-40B4-BE49-F238E27FC236}">
                <a16:creationId xmlns:a16="http://schemas.microsoft.com/office/drawing/2014/main" id="{CCDD92E7-1DF4-AC49-9F16-B7436702C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1839" y="1589088"/>
            <a:ext cx="974725" cy="366712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23970" tIns="11986" rIns="23970" bIns="11986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Client</a:t>
            </a:r>
          </a:p>
        </p:txBody>
      </p:sp>
      <p:sp>
        <p:nvSpPr>
          <p:cNvPr id="23561" name="Rectangle 9">
            <a:extLst>
              <a:ext uri="{FF2B5EF4-FFF2-40B4-BE49-F238E27FC236}">
                <a16:creationId xmlns:a16="http://schemas.microsoft.com/office/drawing/2014/main" id="{32383BF5-9BB7-E147-AF85-3ECE51503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9439" y="4225926"/>
            <a:ext cx="974725" cy="366713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73152" tIns="36576" rIns="73152" bIns="36576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IOC</a:t>
            </a:r>
          </a:p>
        </p:txBody>
      </p:sp>
      <p:sp>
        <p:nvSpPr>
          <p:cNvPr id="23562" name="Rectangle 10">
            <a:extLst>
              <a:ext uri="{FF2B5EF4-FFF2-40B4-BE49-F238E27FC236}">
                <a16:creationId xmlns:a16="http://schemas.microsoft.com/office/drawing/2014/main" id="{930C4A39-D352-A04F-8F85-3B911D865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5726" y="4241801"/>
            <a:ext cx="976313" cy="366713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58522" tIns="29261" rIns="58522" bIns="29261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IOC</a:t>
            </a:r>
          </a:p>
        </p:txBody>
      </p:sp>
      <p:sp>
        <p:nvSpPr>
          <p:cNvPr id="23563" name="Rectangle 11">
            <a:extLst>
              <a:ext uri="{FF2B5EF4-FFF2-40B4-BE49-F238E27FC236}">
                <a16:creationId xmlns:a16="http://schemas.microsoft.com/office/drawing/2014/main" id="{09CB2C3E-60C0-7042-A26E-2DB24935B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1" y="4241801"/>
            <a:ext cx="976313" cy="366713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58522" tIns="29261" rIns="58522" bIns="29261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IOC</a:t>
            </a:r>
          </a:p>
        </p:txBody>
      </p:sp>
      <p:sp>
        <p:nvSpPr>
          <p:cNvPr id="23564" name="Rectangle 12">
            <a:extLst>
              <a:ext uri="{FF2B5EF4-FFF2-40B4-BE49-F238E27FC236}">
                <a16:creationId xmlns:a16="http://schemas.microsoft.com/office/drawing/2014/main" id="{2945DD06-C5C6-AD4A-A80F-24E21DFC8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8225" y="5186364"/>
            <a:ext cx="839788" cy="365125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46818" tIns="23409" rIns="46818" bIns="23409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Meter</a:t>
            </a:r>
          </a:p>
        </p:txBody>
      </p:sp>
      <p:sp>
        <p:nvSpPr>
          <p:cNvPr id="23565" name="Rectangle 13">
            <a:extLst>
              <a:ext uri="{FF2B5EF4-FFF2-40B4-BE49-F238E27FC236}">
                <a16:creationId xmlns:a16="http://schemas.microsoft.com/office/drawing/2014/main" id="{BB2A13BD-8CE4-114C-9752-F0E1328FB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1713" y="5186364"/>
            <a:ext cx="1689100" cy="365125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46818" tIns="23409" rIns="46818" bIns="23409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Power Supply</a:t>
            </a:r>
          </a:p>
        </p:txBody>
      </p:sp>
      <p:sp>
        <p:nvSpPr>
          <p:cNvPr id="23566" name="Rectangle 14">
            <a:extLst>
              <a:ext uri="{FF2B5EF4-FFF2-40B4-BE49-F238E27FC236}">
                <a16:creationId xmlns:a16="http://schemas.microsoft.com/office/drawing/2014/main" id="{BED3D80F-317B-354A-BB35-871744A7E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6889" y="5186364"/>
            <a:ext cx="936625" cy="365125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46818" tIns="23409" rIns="46818" bIns="23409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Camera</a:t>
            </a:r>
          </a:p>
        </p:txBody>
      </p:sp>
      <p:cxnSp>
        <p:nvCxnSpPr>
          <p:cNvPr id="23567" name="AutoShape 15">
            <a:extLst>
              <a:ext uri="{FF2B5EF4-FFF2-40B4-BE49-F238E27FC236}">
                <a16:creationId xmlns:a16="http://schemas.microsoft.com/office/drawing/2014/main" id="{CDED0874-15EF-C840-88E8-EFCA72CCB3E9}"/>
              </a:ext>
            </a:extLst>
          </p:cNvPr>
          <p:cNvCxnSpPr>
            <a:cxnSpLocks noChangeShapeType="1"/>
            <a:stCxn id="23555" idx="2"/>
            <a:endCxn id="23561" idx="0"/>
          </p:cNvCxnSpPr>
          <p:nvPr/>
        </p:nvCxnSpPr>
        <p:spPr bwMode="auto">
          <a:xfrm>
            <a:off x="3352800" y="1968501"/>
            <a:ext cx="254000" cy="2244725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8" name="AutoShape 16">
            <a:extLst>
              <a:ext uri="{FF2B5EF4-FFF2-40B4-BE49-F238E27FC236}">
                <a16:creationId xmlns:a16="http://schemas.microsoft.com/office/drawing/2014/main" id="{D5F2ACB1-51E5-1244-A254-E40F3EDC6EF3}"/>
              </a:ext>
            </a:extLst>
          </p:cNvPr>
          <p:cNvCxnSpPr>
            <a:cxnSpLocks noChangeShapeType="1"/>
            <a:stCxn id="23556" idx="2"/>
            <a:endCxn id="23561" idx="0"/>
          </p:cNvCxnSpPr>
          <p:nvPr/>
        </p:nvCxnSpPr>
        <p:spPr bwMode="auto">
          <a:xfrm flipH="1">
            <a:off x="3606801" y="1968501"/>
            <a:ext cx="842963" cy="2244725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9" name="AutoShape 17">
            <a:extLst>
              <a:ext uri="{FF2B5EF4-FFF2-40B4-BE49-F238E27FC236}">
                <a16:creationId xmlns:a16="http://schemas.microsoft.com/office/drawing/2014/main" id="{CD04D475-5AB3-B64A-A033-86CB048C8C73}"/>
              </a:ext>
            </a:extLst>
          </p:cNvPr>
          <p:cNvCxnSpPr>
            <a:cxnSpLocks noChangeShapeType="1"/>
            <a:stCxn id="23557" idx="2"/>
            <a:endCxn id="23561" idx="0"/>
          </p:cNvCxnSpPr>
          <p:nvPr/>
        </p:nvCxnSpPr>
        <p:spPr bwMode="auto">
          <a:xfrm flipH="1">
            <a:off x="3606801" y="1968501"/>
            <a:ext cx="1941513" cy="2244725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0" name="AutoShape 18">
            <a:extLst>
              <a:ext uri="{FF2B5EF4-FFF2-40B4-BE49-F238E27FC236}">
                <a16:creationId xmlns:a16="http://schemas.microsoft.com/office/drawing/2014/main" id="{F0C872E3-1E3D-BE45-BA9F-EF164E92909B}"/>
              </a:ext>
            </a:extLst>
          </p:cNvPr>
          <p:cNvCxnSpPr>
            <a:cxnSpLocks noChangeShapeType="1"/>
            <a:stCxn id="23558" idx="2"/>
            <a:endCxn id="23561" idx="0"/>
          </p:cNvCxnSpPr>
          <p:nvPr/>
        </p:nvCxnSpPr>
        <p:spPr bwMode="auto">
          <a:xfrm flipH="1">
            <a:off x="3606801" y="1968501"/>
            <a:ext cx="3038475" cy="2244725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1" name="AutoShape 19">
            <a:extLst>
              <a:ext uri="{FF2B5EF4-FFF2-40B4-BE49-F238E27FC236}">
                <a16:creationId xmlns:a16="http://schemas.microsoft.com/office/drawing/2014/main" id="{A9179362-F7D2-7244-8172-3A16AB39214D}"/>
              </a:ext>
            </a:extLst>
          </p:cNvPr>
          <p:cNvCxnSpPr>
            <a:cxnSpLocks noChangeShapeType="1"/>
            <a:stCxn id="23559" idx="2"/>
            <a:endCxn id="23561" idx="0"/>
          </p:cNvCxnSpPr>
          <p:nvPr/>
        </p:nvCxnSpPr>
        <p:spPr bwMode="auto">
          <a:xfrm flipH="1">
            <a:off x="3606800" y="1968501"/>
            <a:ext cx="4135438" cy="2244725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2" name="AutoShape 20">
            <a:extLst>
              <a:ext uri="{FF2B5EF4-FFF2-40B4-BE49-F238E27FC236}">
                <a16:creationId xmlns:a16="http://schemas.microsoft.com/office/drawing/2014/main" id="{3D5F94C2-D412-5140-8E84-AA0387417D93}"/>
              </a:ext>
            </a:extLst>
          </p:cNvPr>
          <p:cNvCxnSpPr>
            <a:cxnSpLocks noChangeShapeType="1"/>
            <a:stCxn id="23560" idx="2"/>
            <a:endCxn id="23561" idx="0"/>
          </p:cNvCxnSpPr>
          <p:nvPr/>
        </p:nvCxnSpPr>
        <p:spPr bwMode="auto">
          <a:xfrm flipH="1">
            <a:off x="3606800" y="1968501"/>
            <a:ext cx="5232400" cy="2244725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3" name="AutoShape 21">
            <a:extLst>
              <a:ext uri="{FF2B5EF4-FFF2-40B4-BE49-F238E27FC236}">
                <a16:creationId xmlns:a16="http://schemas.microsoft.com/office/drawing/2014/main" id="{5D6DBA73-C9F3-F145-95DE-B21C005199D0}"/>
              </a:ext>
            </a:extLst>
          </p:cNvPr>
          <p:cNvCxnSpPr>
            <a:cxnSpLocks noChangeShapeType="1"/>
            <a:stCxn id="23560" idx="2"/>
            <a:endCxn id="23563" idx="0"/>
          </p:cNvCxnSpPr>
          <p:nvPr/>
        </p:nvCxnSpPr>
        <p:spPr bwMode="auto">
          <a:xfrm flipH="1">
            <a:off x="8585200" y="1968500"/>
            <a:ext cx="254000" cy="2260600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4" name="AutoShape 22">
            <a:extLst>
              <a:ext uri="{FF2B5EF4-FFF2-40B4-BE49-F238E27FC236}">
                <a16:creationId xmlns:a16="http://schemas.microsoft.com/office/drawing/2014/main" id="{EFBDD125-E034-BD44-9FE4-19A1F12F0273}"/>
              </a:ext>
            </a:extLst>
          </p:cNvPr>
          <p:cNvCxnSpPr>
            <a:cxnSpLocks noChangeShapeType="1"/>
            <a:stCxn id="23577" idx="2"/>
            <a:endCxn id="23564" idx="0"/>
          </p:cNvCxnSpPr>
          <p:nvPr/>
        </p:nvCxnSpPr>
        <p:spPr bwMode="auto">
          <a:xfrm>
            <a:off x="5265739" y="4605339"/>
            <a:ext cx="3175" cy="568325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5" name="AutoShape 23">
            <a:extLst>
              <a:ext uri="{FF2B5EF4-FFF2-40B4-BE49-F238E27FC236}">
                <a16:creationId xmlns:a16="http://schemas.microsoft.com/office/drawing/2014/main" id="{86001C69-7807-DF4D-9177-B7AD08054450}"/>
              </a:ext>
            </a:extLst>
          </p:cNvPr>
          <p:cNvCxnSpPr>
            <a:cxnSpLocks noChangeShapeType="1"/>
            <a:stCxn id="23562" idx="2"/>
            <a:endCxn id="23565" idx="0"/>
          </p:cNvCxnSpPr>
          <p:nvPr/>
        </p:nvCxnSpPr>
        <p:spPr bwMode="auto">
          <a:xfrm>
            <a:off x="6924675" y="4621213"/>
            <a:ext cx="1588" cy="552450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6" name="AutoShape 24">
            <a:extLst>
              <a:ext uri="{FF2B5EF4-FFF2-40B4-BE49-F238E27FC236}">
                <a16:creationId xmlns:a16="http://schemas.microsoft.com/office/drawing/2014/main" id="{04350D98-0CED-FD41-B8E8-C2D11F9E4006}"/>
              </a:ext>
            </a:extLst>
          </p:cNvPr>
          <p:cNvCxnSpPr>
            <a:cxnSpLocks noChangeShapeType="1"/>
            <a:stCxn id="23563" idx="2"/>
            <a:endCxn id="23566" idx="0"/>
          </p:cNvCxnSpPr>
          <p:nvPr/>
        </p:nvCxnSpPr>
        <p:spPr bwMode="auto">
          <a:xfrm>
            <a:off x="8585200" y="4621213"/>
            <a:ext cx="0" cy="552450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77" name="Rectangle 25">
            <a:extLst>
              <a:ext uri="{FF2B5EF4-FFF2-40B4-BE49-F238E27FC236}">
                <a16:creationId xmlns:a16="http://schemas.microsoft.com/office/drawing/2014/main" id="{0F190240-0B59-8C46-888F-99B80068B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6788" y="4225926"/>
            <a:ext cx="976312" cy="366713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58522" tIns="29261" rIns="58522" bIns="29261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IOC</a:t>
            </a:r>
          </a:p>
        </p:txBody>
      </p:sp>
      <p:cxnSp>
        <p:nvCxnSpPr>
          <p:cNvPr id="23578" name="AutoShape 26">
            <a:extLst>
              <a:ext uri="{FF2B5EF4-FFF2-40B4-BE49-F238E27FC236}">
                <a16:creationId xmlns:a16="http://schemas.microsoft.com/office/drawing/2014/main" id="{9E321D59-226A-E946-BD91-BE0BC06E8803}"/>
              </a:ext>
            </a:extLst>
          </p:cNvPr>
          <p:cNvCxnSpPr>
            <a:cxnSpLocks noChangeShapeType="1"/>
            <a:stCxn id="23556" idx="2"/>
            <a:endCxn id="23577" idx="0"/>
          </p:cNvCxnSpPr>
          <p:nvPr/>
        </p:nvCxnSpPr>
        <p:spPr bwMode="auto">
          <a:xfrm>
            <a:off x="4449764" y="1968501"/>
            <a:ext cx="815975" cy="2244725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9" name="AutoShape 27">
            <a:extLst>
              <a:ext uri="{FF2B5EF4-FFF2-40B4-BE49-F238E27FC236}">
                <a16:creationId xmlns:a16="http://schemas.microsoft.com/office/drawing/2014/main" id="{2007415B-6578-374B-A396-D5F2FCDF3988}"/>
              </a:ext>
            </a:extLst>
          </p:cNvPr>
          <p:cNvCxnSpPr>
            <a:cxnSpLocks noChangeShapeType="1"/>
            <a:stCxn id="23557" idx="2"/>
            <a:endCxn id="23562" idx="0"/>
          </p:cNvCxnSpPr>
          <p:nvPr/>
        </p:nvCxnSpPr>
        <p:spPr bwMode="auto">
          <a:xfrm>
            <a:off x="5548313" y="1968500"/>
            <a:ext cx="1376362" cy="2260600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0" name="AutoShape 28">
            <a:extLst>
              <a:ext uri="{FF2B5EF4-FFF2-40B4-BE49-F238E27FC236}">
                <a16:creationId xmlns:a16="http://schemas.microsoft.com/office/drawing/2014/main" id="{E871EFB9-2220-0745-BCBE-825766801EA4}"/>
              </a:ext>
            </a:extLst>
          </p:cNvPr>
          <p:cNvCxnSpPr>
            <a:cxnSpLocks noChangeShapeType="1"/>
            <a:stCxn id="23563" idx="0"/>
            <a:endCxn id="23556" idx="2"/>
          </p:cNvCxnSpPr>
          <p:nvPr/>
        </p:nvCxnSpPr>
        <p:spPr bwMode="auto">
          <a:xfrm flipH="1" flipV="1">
            <a:off x="4449764" y="1968500"/>
            <a:ext cx="4135437" cy="2260600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1" name="AutoShape 29">
            <a:extLst>
              <a:ext uri="{FF2B5EF4-FFF2-40B4-BE49-F238E27FC236}">
                <a16:creationId xmlns:a16="http://schemas.microsoft.com/office/drawing/2014/main" id="{75B7E613-9468-7844-B4E2-33A60CCDB9C6}"/>
              </a:ext>
            </a:extLst>
          </p:cNvPr>
          <p:cNvCxnSpPr>
            <a:cxnSpLocks noChangeShapeType="1"/>
            <a:stCxn id="23562" idx="0"/>
            <a:endCxn id="23556" idx="2"/>
          </p:cNvCxnSpPr>
          <p:nvPr/>
        </p:nvCxnSpPr>
        <p:spPr bwMode="auto">
          <a:xfrm flipH="1" flipV="1">
            <a:off x="4449763" y="1968500"/>
            <a:ext cx="2474912" cy="2260600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2" name="AutoShape 30">
            <a:extLst>
              <a:ext uri="{FF2B5EF4-FFF2-40B4-BE49-F238E27FC236}">
                <a16:creationId xmlns:a16="http://schemas.microsoft.com/office/drawing/2014/main" id="{E849E959-E918-CC4E-BEE2-4668D5E8E79B}"/>
              </a:ext>
            </a:extLst>
          </p:cNvPr>
          <p:cNvCxnSpPr>
            <a:cxnSpLocks noChangeShapeType="1"/>
            <a:stCxn id="23577" idx="0"/>
            <a:endCxn id="23555" idx="2"/>
          </p:cNvCxnSpPr>
          <p:nvPr/>
        </p:nvCxnSpPr>
        <p:spPr bwMode="auto">
          <a:xfrm flipH="1" flipV="1">
            <a:off x="3352800" y="1968501"/>
            <a:ext cx="1912938" cy="2244725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3" name="AutoShape 31">
            <a:extLst>
              <a:ext uri="{FF2B5EF4-FFF2-40B4-BE49-F238E27FC236}">
                <a16:creationId xmlns:a16="http://schemas.microsoft.com/office/drawing/2014/main" id="{0EC82320-91B5-A547-B52F-2E06FBF42637}"/>
              </a:ext>
            </a:extLst>
          </p:cNvPr>
          <p:cNvCxnSpPr>
            <a:cxnSpLocks noChangeShapeType="1"/>
            <a:stCxn id="23562" idx="0"/>
            <a:endCxn id="23555" idx="2"/>
          </p:cNvCxnSpPr>
          <p:nvPr/>
        </p:nvCxnSpPr>
        <p:spPr bwMode="auto">
          <a:xfrm flipH="1" flipV="1">
            <a:off x="3352801" y="1968500"/>
            <a:ext cx="3571875" cy="2260600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4" name="AutoShape 32">
            <a:extLst>
              <a:ext uri="{FF2B5EF4-FFF2-40B4-BE49-F238E27FC236}">
                <a16:creationId xmlns:a16="http://schemas.microsoft.com/office/drawing/2014/main" id="{96C5B5C4-64A2-A644-9B79-3F5F9226F3ED}"/>
              </a:ext>
            </a:extLst>
          </p:cNvPr>
          <p:cNvCxnSpPr>
            <a:cxnSpLocks noChangeShapeType="1"/>
            <a:stCxn id="23563" idx="0"/>
            <a:endCxn id="23555" idx="2"/>
          </p:cNvCxnSpPr>
          <p:nvPr/>
        </p:nvCxnSpPr>
        <p:spPr bwMode="auto">
          <a:xfrm flipH="1" flipV="1">
            <a:off x="3352800" y="1968500"/>
            <a:ext cx="5232400" cy="2260600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5" name="AutoShape 33">
            <a:extLst>
              <a:ext uri="{FF2B5EF4-FFF2-40B4-BE49-F238E27FC236}">
                <a16:creationId xmlns:a16="http://schemas.microsoft.com/office/drawing/2014/main" id="{25F9F621-B4CA-914A-8BF3-D0C5C994A08C}"/>
              </a:ext>
            </a:extLst>
          </p:cNvPr>
          <p:cNvCxnSpPr>
            <a:cxnSpLocks noChangeShapeType="1"/>
            <a:stCxn id="23577" idx="0"/>
            <a:endCxn id="23557" idx="2"/>
          </p:cNvCxnSpPr>
          <p:nvPr/>
        </p:nvCxnSpPr>
        <p:spPr bwMode="auto">
          <a:xfrm flipV="1">
            <a:off x="5265739" y="1968501"/>
            <a:ext cx="282575" cy="2244725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6" name="AutoShape 34">
            <a:extLst>
              <a:ext uri="{FF2B5EF4-FFF2-40B4-BE49-F238E27FC236}">
                <a16:creationId xmlns:a16="http://schemas.microsoft.com/office/drawing/2014/main" id="{B517192D-6733-A645-8894-C0D9E7EE823E}"/>
              </a:ext>
            </a:extLst>
          </p:cNvPr>
          <p:cNvCxnSpPr>
            <a:cxnSpLocks noChangeShapeType="1"/>
            <a:stCxn id="23563" idx="0"/>
            <a:endCxn id="23558" idx="2"/>
          </p:cNvCxnSpPr>
          <p:nvPr/>
        </p:nvCxnSpPr>
        <p:spPr bwMode="auto">
          <a:xfrm flipH="1" flipV="1">
            <a:off x="6645276" y="1968500"/>
            <a:ext cx="1939925" cy="2260600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7" name="AutoShape 35">
            <a:extLst>
              <a:ext uri="{FF2B5EF4-FFF2-40B4-BE49-F238E27FC236}">
                <a16:creationId xmlns:a16="http://schemas.microsoft.com/office/drawing/2014/main" id="{6BA2E2D6-F9D1-C049-AF0A-E51048BAF867}"/>
              </a:ext>
            </a:extLst>
          </p:cNvPr>
          <p:cNvCxnSpPr>
            <a:cxnSpLocks noChangeShapeType="1"/>
            <a:stCxn id="23563" idx="0"/>
            <a:endCxn id="23557" idx="2"/>
          </p:cNvCxnSpPr>
          <p:nvPr/>
        </p:nvCxnSpPr>
        <p:spPr bwMode="auto">
          <a:xfrm flipH="1" flipV="1">
            <a:off x="5548314" y="1968500"/>
            <a:ext cx="3036887" cy="2260600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8" name="AutoShape 36">
            <a:extLst>
              <a:ext uri="{FF2B5EF4-FFF2-40B4-BE49-F238E27FC236}">
                <a16:creationId xmlns:a16="http://schemas.microsoft.com/office/drawing/2014/main" id="{E24D1C4C-BC3C-9A49-A417-CCFF36BC3AAC}"/>
              </a:ext>
            </a:extLst>
          </p:cNvPr>
          <p:cNvCxnSpPr>
            <a:cxnSpLocks noChangeShapeType="1"/>
            <a:stCxn id="23577" idx="0"/>
            <a:endCxn id="23558" idx="2"/>
          </p:cNvCxnSpPr>
          <p:nvPr/>
        </p:nvCxnSpPr>
        <p:spPr bwMode="auto">
          <a:xfrm flipV="1">
            <a:off x="5265739" y="1968501"/>
            <a:ext cx="1379537" cy="2244725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9" name="AutoShape 37">
            <a:extLst>
              <a:ext uri="{FF2B5EF4-FFF2-40B4-BE49-F238E27FC236}">
                <a16:creationId xmlns:a16="http://schemas.microsoft.com/office/drawing/2014/main" id="{CAC7ABBC-DDCA-6A4B-8116-8B8A24515852}"/>
              </a:ext>
            </a:extLst>
          </p:cNvPr>
          <p:cNvCxnSpPr>
            <a:cxnSpLocks noChangeShapeType="1"/>
            <a:stCxn id="23577" idx="0"/>
            <a:endCxn id="23559" idx="2"/>
          </p:cNvCxnSpPr>
          <p:nvPr/>
        </p:nvCxnSpPr>
        <p:spPr bwMode="auto">
          <a:xfrm flipV="1">
            <a:off x="5265738" y="1968501"/>
            <a:ext cx="2476500" cy="2244725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90" name="AutoShape 38">
            <a:extLst>
              <a:ext uri="{FF2B5EF4-FFF2-40B4-BE49-F238E27FC236}">
                <a16:creationId xmlns:a16="http://schemas.microsoft.com/office/drawing/2014/main" id="{A61F0A7C-FEE6-D147-9470-EBAE799C1208}"/>
              </a:ext>
            </a:extLst>
          </p:cNvPr>
          <p:cNvCxnSpPr>
            <a:cxnSpLocks noChangeShapeType="1"/>
            <a:stCxn id="23562" idx="0"/>
            <a:endCxn id="23559" idx="2"/>
          </p:cNvCxnSpPr>
          <p:nvPr/>
        </p:nvCxnSpPr>
        <p:spPr bwMode="auto">
          <a:xfrm flipV="1">
            <a:off x="6924676" y="1968500"/>
            <a:ext cx="817563" cy="2260600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91" name="AutoShape 39">
            <a:extLst>
              <a:ext uri="{FF2B5EF4-FFF2-40B4-BE49-F238E27FC236}">
                <a16:creationId xmlns:a16="http://schemas.microsoft.com/office/drawing/2014/main" id="{76A3DE80-5EA2-6546-AB8E-57A022BF5B08}"/>
              </a:ext>
            </a:extLst>
          </p:cNvPr>
          <p:cNvCxnSpPr>
            <a:cxnSpLocks noChangeShapeType="1"/>
            <a:stCxn id="23562" idx="0"/>
            <a:endCxn id="23558" idx="2"/>
          </p:cNvCxnSpPr>
          <p:nvPr/>
        </p:nvCxnSpPr>
        <p:spPr bwMode="auto">
          <a:xfrm flipH="1" flipV="1">
            <a:off x="6645275" y="1968500"/>
            <a:ext cx="279400" cy="2260600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92" name="AutoShape 40">
            <a:extLst>
              <a:ext uri="{FF2B5EF4-FFF2-40B4-BE49-F238E27FC236}">
                <a16:creationId xmlns:a16="http://schemas.microsoft.com/office/drawing/2014/main" id="{4CFFDBFB-8EEF-644A-B5B2-B2257C260B15}"/>
              </a:ext>
            </a:extLst>
          </p:cNvPr>
          <p:cNvCxnSpPr>
            <a:cxnSpLocks noChangeShapeType="1"/>
            <a:stCxn id="23577" idx="0"/>
            <a:endCxn id="23560" idx="2"/>
          </p:cNvCxnSpPr>
          <p:nvPr/>
        </p:nvCxnSpPr>
        <p:spPr bwMode="auto">
          <a:xfrm flipV="1">
            <a:off x="5265738" y="1968501"/>
            <a:ext cx="3573462" cy="2244725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93" name="AutoShape 41">
            <a:extLst>
              <a:ext uri="{FF2B5EF4-FFF2-40B4-BE49-F238E27FC236}">
                <a16:creationId xmlns:a16="http://schemas.microsoft.com/office/drawing/2014/main" id="{65FACF9A-33F6-4241-B515-A048E895D700}"/>
              </a:ext>
            </a:extLst>
          </p:cNvPr>
          <p:cNvCxnSpPr>
            <a:cxnSpLocks noChangeShapeType="1"/>
            <a:stCxn id="23562" idx="0"/>
            <a:endCxn id="23560" idx="2"/>
          </p:cNvCxnSpPr>
          <p:nvPr/>
        </p:nvCxnSpPr>
        <p:spPr bwMode="auto">
          <a:xfrm flipV="1">
            <a:off x="6924676" y="1968500"/>
            <a:ext cx="1914525" cy="2260600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94" name="AutoShape 42">
            <a:extLst>
              <a:ext uri="{FF2B5EF4-FFF2-40B4-BE49-F238E27FC236}">
                <a16:creationId xmlns:a16="http://schemas.microsoft.com/office/drawing/2014/main" id="{096B79BD-B322-674E-BB70-9FE80736D680}"/>
              </a:ext>
            </a:extLst>
          </p:cNvPr>
          <p:cNvCxnSpPr>
            <a:cxnSpLocks noChangeShapeType="1"/>
            <a:stCxn id="23563" idx="0"/>
            <a:endCxn id="23559" idx="2"/>
          </p:cNvCxnSpPr>
          <p:nvPr/>
        </p:nvCxnSpPr>
        <p:spPr bwMode="auto">
          <a:xfrm flipH="1" flipV="1">
            <a:off x="7742238" y="1968500"/>
            <a:ext cx="842962" cy="2260600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8779" name="Rectangle 43">
            <a:extLst>
              <a:ext uri="{FF2B5EF4-FFF2-40B4-BE49-F238E27FC236}">
                <a16:creationId xmlns:a16="http://schemas.microsoft.com/office/drawing/2014/main" id="{12FC8B28-85C4-3C45-8BD7-DE8DEFF38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489" y="2873376"/>
            <a:ext cx="4137025" cy="366713"/>
          </a:xfrm>
          <a:prstGeom prst="rect">
            <a:avLst/>
          </a:prstGeom>
          <a:solidFill>
            <a:srgbClr val="FF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23970" tIns="11986" rIns="23970" bIns="11986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Channel Access</a:t>
            </a:r>
          </a:p>
        </p:txBody>
      </p:sp>
      <p:grpSp>
        <p:nvGrpSpPr>
          <p:cNvPr id="628787" name="Group 51">
            <a:extLst>
              <a:ext uri="{FF2B5EF4-FFF2-40B4-BE49-F238E27FC236}">
                <a16:creationId xmlns:a16="http://schemas.microsoft.com/office/drawing/2014/main" id="{7381BBF3-A557-BD4F-999F-2C5D462C191D}"/>
              </a:ext>
            </a:extLst>
          </p:cNvPr>
          <p:cNvGrpSpPr>
            <a:grpSpLocks/>
          </p:cNvGrpSpPr>
          <p:nvPr/>
        </p:nvGrpSpPr>
        <p:grpSpPr bwMode="auto">
          <a:xfrm>
            <a:off x="3630613" y="5564189"/>
            <a:ext cx="3295650" cy="587375"/>
            <a:chOff x="1327" y="3505"/>
            <a:chExt cx="2076" cy="370"/>
          </a:xfrm>
        </p:grpSpPr>
        <p:sp>
          <p:nvSpPr>
            <p:cNvPr id="23600" name="AutoShape 47">
              <a:extLst>
                <a:ext uri="{FF2B5EF4-FFF2-40B4-BE49-F238E27FC236}">
                  <a16:creationId xmlns:a16="http://schemas.microsoft.com/office/drawing/2014/main" id="{55D5ABDF-8486-AD43-809E-874A87829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" y="3607"/>
              <a:ext cx="1750" cy="26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</a:rPr>
                <a:t>Has PV "PS1:Voltage"</a:t>
              </a:r>
            </a:p>
          </p:txBody>
        </p:sp>
        <p:cxnSp>
          <p:nvCxnSpPr>
            <p:cNvPr id="23601" name="AutoShape 48">
              <a:extLst>
                <a:ext uri="{FF2B5EF4-FFF2-40B4-BE49-F238E27FC236}">
                  <a16:creationId xmlns:a16="http://schemas.microsoft.com/office/drawing/2014/main" id="{16FCEA58-2477-8647-8989-1F0AF03F8069}"/>
                </a:ext>
              </a:extLst>
            </p:cNvPr>
            <p:cNvCxnSpPr>
              <a:cxnSpLocks noChangeShapeType="1"/>
              <a:stCxn id="23600" idx="3"/>
              <a:endCxn id="23565" idx="2"/>
            </p:cNvCxnSpPr>
            <p:nvPr/>
          </p:nvCxnSpPr>
          <p:spPr bwMode="auto">
            <a:xfrm flipV="1">
              <a:off x="3083" y="3505"/>
              <a:ext cx="320" cy="23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8786" name="Group 50">
            <a:extLst>
              <a:ext uri="{FF2B5EF4-FFF2-40B4-BE49-F238E27FC236}">
                <a16:creationId xmlns:a16="http://schemas.microsoft.com/office/drawing/2014/main" id="{71954FE7-9017-2A4E-8DA4-952B6AAD6E1E}"/>
              </a:ext>
            </a:extLst>
          </p:cNvPr>
          <p:cNvGrpSpPr>
            <a:grpSpLocks/>
          </p:cNvGrpSpPr>
          <p:nvPr/>
        </p:nvGrpSpPr>
        <p:grpSpPr bwMode="auto">
          <a:xfrm>
            <a:off x="3952875" y="881064"/>
            <a:ext cx="3422650" cy="695325"/>
            <a:chOff x="1530" y="555"/>
            <a:chExt cx="2156" cy="438"/>
          </a:xfrm>
        </p:grpSpPr>
        <p:sp>
          <p:nvSpPr>
            <p:cNvPr id="23598" name="AutoShape 46">
              <a:extLst>
                <a:ext uri="{FF2B5EF4-FFF2-40B4-BE49-F238E27FC236}">
                  <a16:creationId xmlns:a16="http://schemas.microsoft.com/office/drawing/2014/main" id="{E3837A8D-5DA9-EE44-9A13-B2BC2F9D6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0" y="555"/>
              <a:ext cx="2156" cy="26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0">
                  <a:solidFill>
                    <a:schemeClr val="tx1"/>
                  </a:solidFill>
                </a:rPr>
                <a:t>Wants to read "PS1:Voltage"</a:t>
              </a:r>
            </a:p>
          </p:txBody>
        </p:sp>
        <p:cxnSp>
          <p:nvCxnSpPr>
            <p:cNvPr id="23599" name="AutoShape 49">
              <a:extLst>
                <a:ext uri="{FF2B5EF4-FFF2-40B4-BE49-F238E27FC236}">
                  <a16:creationId xmlns:a16="http://schemas.microsoft.com/office/drawing/2014/main" id="{447219FA-D3C2-0A45-874D-2AAEC7AFD24E}"/>
                </a:ext>
              </a:extLst>
            </p:cNvPr>
            <p:cNvCxnSpPr>
              <a:cxnSpLocks noChangeShapeType="1"/>
              <a:stCxn id="23598" idx="2"/>
              <a:endCxn id="23556" idx="0"/>
            </p:cNvCxnSpPr>
            <p:nvPr/>
          </p:nvCxnSpPr>
          <p:spPr bwMode="auto">
            <a:xfrm flipH="1">
              <a:off x="1843" y="829"/>
              <a:ext cx="765" cy="16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2795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779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3">
            <a:extLst>
              <a:ext uri="{FF2B5EF4-FFF2-40B4-BE49-F238E27FC236}">
                <a16:creationId xmlns:a16="http://schemas.microsoft.com/office/drawing/2014/main" id="{E5059307-A455-5A44-B44E-969629CDF84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0E33CADA-CD57-A14E-A63B-EFA033EB5907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2DB16C46-1D11-2D46-8A90-0723BBDB9D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Important Environment Variables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7D577D6-0221-164C-BB66-04155BC4F3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22500" y="1055689"/>
            <a:ext cx="8191500" cy="5432425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EPICS_CA_ADDR_LIST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Determines where to search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Is a list (separated by spaces)</a:t>
            </a:r>
          </a:p>
          <a:p>
            <a:pPr lvl="2"/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123.45.1.255 123.45.2.14 123.45.2.108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endParaRPr lang="en-US" altLang="ja-JP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Default is broadcast addresses of all interfaces on the host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Works when servers are on same subnet as Clients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Broadcast address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Goes to all servers on a subnet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Example: 123.45.1.255 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Use `ifconfig –a` on UNIX to find it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EPICS_CA_AUTO_ADDR_LIST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YES: Include default addresses above in searches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NO: Do not search on default addresses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If you set EPICS_CA_ADDR_LIST, usually set this to NO</a:t>
            </a:r>
          </a:p>
        </p:txBody>
      </p:sp>
    </p:spTree>
    <p:extLst>
      <p:ext uri="{BB962C8B-B14F-4D97-AF65-F5344CB8AC3E}">
        <p14:creationId xmlns:p14="http://schemas.microsoft.com/office/powerpoint/2010/main" val="428323069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3">
            <a:extLst>
              <a:ext uri="{FF2B5EF4-FFF2-40B4-BE49-F238E27FC236}">
                <a16:creationId xmlns:a16="http://schemas.microsoft.com/office/drawing/2014/main" id="{C3E919F3-E4B0-3D40-B9D1-292DC2A6DB8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045046B7-7F46-5B45-9819-CFB1F234D9F7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9FB16C33-549A-BB4E-868D-0CFDB0C640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Channel Properties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78B01215-372B-524D-AC49-C88B8E54D3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7989" y="1346200"/>
            <a:ext cx="8486775" cy="4114800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Each channel comes with properties: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Value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of type string or double or int or …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Scalar or array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Time stamp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Up to nanosecond precision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Severity code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OK, MINOR, MAJOR, or INVALID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Status code to qualify the severity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OK,  READ error, WRITE error, at HIGH limit, … 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units, suggested display range, control limits, alarm limits.</a:t>
            </a:r>
          </a:p>
        </p:txBody>
      </p:sp>
    </p:spTree>
    <p:extLst>
      <p:ext uri="{BB962C8B-B14F-4D97-AF65-F5344CB8AC3E}">
        <p14:creationId xmlns:p14="http://schemas.microsoft.com/office/powerpoint/2010/main" val="2249200740"/>
      </p:ext>
    </p:extLst>
  </p:cSld>
  <p:clrMapOvr>
    <a:masterClrMapping/>
  </p:clrMapOvr>
  <p:transition spd="slow" advTm="44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3">
            <a:extLst>
              <a:ext uri="{FF2B5EF4-FFF2-40B4-BE49-F238E27FC236}">
                <a16:creationId xmlns:a16="http://schemas.microsoft.com/office/drawing/2014/main" id="{3F5AFEEE-CC45-E546-B8CE-66FC2FB5484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AC8AF2CB-D0FD-4A49-BCA5-D996680E564F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919501EB-ABC0-C04C-9A05-962C03BA96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Client interface to properties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8C914CC4-8902-C54D-87C9-891E7353E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44650" y="1354138"/>
            <a:ext cx="8229600" cy="4767262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The available properties are fixed.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One cannot add a new 'color' property.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The request types are fixed.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"DBR_…" types.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Available:</a:t>
            </a:r>
          </a:p>
          <a:p>
            <a:pPr marL="1201738" lvl="2" indent="-457200">
              <a:buFont typeface="+mj-lt"/>
              <a:buAutoNum type="alphaLcParenR"/>
            </a:pPr>
            <a:r>
              <a:rPr lang="en-US" altLang="en-US" dirty="0">
                <a:ea typeface="ＭＳ Ｐゴシック" panose="020B0600070205080204" pitchFamily="34" charset="-128"/>
              </a:rPr>
              <a:t>Just value.</a:t>
            </a:r>
          </a:p>
          <a:p>
            <a:pPr marL="1201738" lvl="2" indent="-457200">
              <a:buFont typeface="+mj-lt"/>
              <a:buAutoNum type="alphaLcParenR"/>
            </a:pPr>
            <a:r>
              <a:rPr lang="en-US" altLang="en-US" dirty="0">
                <a:ea typeface="ＭＳ Ｐゴシック" panose="020B0600070205080204" pitchFamily="34" charset="-128"/>
              </a:rPr>
              <a:t>Value with status and severity.</a:t>
            </a:r>
          </a:p>
          <a:p>
            <a:pPr marL="1201738" lvl="2" indent="-457200">
              <a:buFont typeface="+mj-lt"/>
              <a:buAutoNum type="alphaLcParenR"/>
            </a:pPr>
            <a:r>
              <a:rPr lang="en-US" altLang="en-US" dirty="0">
                <a:ea typeface="ＭＳ Ｐゴシック" panose="020B0600070205080204" pitchFamily="34" charset="-128"/>
              </a:rPr>
              <a:t>Value with status, severity and time stamp.</a:t>
            </a:r>
          </a:p>
          <a:p>
            <a:pPr marL="1201738" lvl="2" indent="-457200">
              <a:buFont typeface="+mj-lt"/>
              <a:buAutoNum type="alphaLcParenR"/>
            </a:pPr>
            <a:r>
              <a:rPr lang="en-US" altLang="en-US" dirty="0">
                <a:ea typeface="ＭＳ Ｐゴシック" panose="020B0600070205080204" pitchFamily="34" charset="-128"/>
              </a:rPr>
              <a:t>Almost Everything: Value, units, status, limits, … but time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Not available: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Custom combinations like value, precision, units.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See `</a:t>
            </a:r>
            <a:r>
              <a:rPr lang="en-US" altLang="en-US" dirty="0" err="1">
                <a:ea typeface="ＭＳ Ｐゴシック" panose="020B0600070205080204" pitchFamily="34" charset="-128"/>
              </a:rPr>
              <a:t>caget</a:t>
            </a:r>
            <a:r>
              <a:rPr lang="en-US" altLang="en-US" dirty="0">
                <a:ea typeface="ＭＳ Ｐゴシック" panose="020B0600070205080204" pitchFamily="34" charset="-128"/>
              </a:rPr>
              <a:t> –h`</a:t>
            </a:r>
          </a:p>
        </p:txBody>
      </p:sp>
    </p:spTree>
    <p:extLst>
      <p:ext uri="{BB962C8B-B14F-4D97-AF65-F5344CB8AC3E}">
        <p14:creationId xmlns:p14="http://schemas.microsoft.com/office/powerpoint/2010/main" val="1009995041"/>
      </p:ext>
    </p:extLst>
  </p:cSld>
  <p:clrMapOvr>
    <a:masterClrMapping/>
  </p:clrMapOvr>
  <p:transition spd="slow" advTm="44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3">
            <a:extLst>
              <a:ext uri="{FF2B5EF4-FFF2-40B4-BE49-F238E27FC236}">
                <a16:creationId xmlns:a16="http://schemas.microsoft.com/office/drawing/2014/main" id="{781C0716-2AC0-2942-B0A4-CE175B1726A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4C30ED2F-5E68-BA44-9F9A-8B233B956DB1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ED42C170-C61C-4F47-92F3-A131B239C8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Example: AI record "fred"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E483569E-E1B1-E641-A415-6AF5FF2220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7989" y="1058864"/>
            <a:ext cx="8605837" cy="529431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PV "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fred</a:t>
            </a:r>
            <a:r>
              <a:rPr lang="en-US" altLang="en-US" sz="2400" dirty="0">
                <a:ea typeface="ＭＳ Ｐゴシック" panose="020B0600070205080204" pitchFamily="34" charset="-128"/>
              </a:rPr>
              <a:t>" or "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fred.VAL</a:t>
            </a:r>
            <a:r>
              <a:rPr lang="en-US" altLang="en-US" sz="2400" dirty="0">
                <a:ea typeface="ＭＳ Ｐゴシック" panose="020B0600070205080204" pitchFamily="34" charset="-128"/>
              </a:rPr>
              <a:t>"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value property of channel 	= VAL field of record.</a:t>
            </a:r>
          </a:p>
          <a:p>
            <a:pPr lvl="2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Type double, one element (scalar).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time property 			= TIME field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status 				= STAT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Severity		 		= SEVR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units 				= EGU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Precision				= PREC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display limit low, high		= LOPR, HOPR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control limit low, high		= LOPR, HOPR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alarm limits 			= LOLO, LOW, HIGH, HIHI</a:t>
            </a:r>
          </a:p>
          <a:p>
            <a:pPr lvl="1">
              <a:lnSpc>
                <a:spcPct val="80000"/>
              </a:lnSpc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Makes a lot of sense.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GUI can display the value together with units, formatted according to the precision, as e.g. "12.37 volts”.</a:t>
            </a:r>
          </a:p>
        </p:txBody>
      </p:sp>
    </p:spTree>
    <p:extLst>
      <p:ext uri="{BB962C8B-B14F-4D97-AF65-F5344CB8AC3E}">
        <p14:creationId xmlns:p14="http://schemas.microsoft.com/office/powerpoint/2010/main" val="2346852608"/>
      </p:ext>
    </p:extLst>
  </p:cSld>
  <p:clrMapOvr>
    <a:masterClrMapping/>
  </p:clrMapOvr>
  <p:transition spd="slow" advTm="44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Number Placeholder 3">
            <a:extLst>
              <a:ext uri="{FF2B5EF4-FFF2-40B4-BE49-F238E27FC236}">
                <a16:creationId xmlns:a16="http://schemas.microsoft.com/office/drawing/2014/main" id="{7118DBC8-0822-CD4D-8BC8-0A2880B3945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DAA636F2-C9A0-D846-9A63-1E982B8D51AA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367F1D5C-09D8-4747-8D13-49F8AE2864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Example: AI record "fred"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510FF1BE-A8C8-FC46-A197-162644456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7989" y="1346200"/>
            <a:ext cx="8605837" cy="4660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PV "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fred.SCAN</a:t>
            </a:r>
            <a:r>
              <a:rPr lang="en-US" altLang="en-US" sz="2000" dirty="0">
                <a:ea typeface="ＭＳ Ｐゴシック" panose="020B0600070205080204" pitchFamily="34" charset="-128"/>
              </a:rPr>
              <a:t>"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value property of channel = SCAN field of record.</a:t>
            </a:r>
          </a:p>
          <a:p>
            <a:pPr lvl="2"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Type enumerated, values: "Passive", "1 second", ...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time property 		= TIME field?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status 			= STAT?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Severity		 	= SEVR?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control limit low, high	= 0, ??</a:t>
            </a:r>
          </a:p>
          <a:p>
            <a:pPr lvl="1">
              <a:lnSpc>
                <a:spcPct val="80000"/>
              </a:lnSpc>
            </a:pP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0650519"/>
      </p:ext>
    </p:extLst>
  </p:cSld>
  <p:clrMapOvr>
    <a:masterClrMapping/>
  </p:clrMapOvr>
  <p:transition spd="slow" advTm="44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19E5D-4997-3340-9656-1AF1EA58B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PV Access different?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F7CEA-D4B0-9549-A9BC-FC6ED4E6E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43000"/>
            <a:ext cx="11430000" cy="523748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cd epics-train/examples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cat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first.db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softIoc</a:t>
            </a:r>
            <a:r>
              <a:rPr lang="en-US" sz="1800" b="1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PVA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–m S=training –d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first.db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echo $EPICS_</a:t>
            </a:r>
            <a:r>
              <a:rPr lang="en-US" sz="18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PVA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_ADDR_LIST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pv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training:random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pv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monitor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training:random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pv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–m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training:random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pv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training:random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pv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training:random.SCAN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063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FB73D-3D66-F94F-B62D-D18B8562E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Access         vs.            PV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74596-1EF5-B24C-8E93-EFE5C7E91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049301"/>
            <a:ext cx="11272238" cy="1369807"/>
          </a:xfrm>
        </p:spPr>
        <p:txBody>
          <a:bodyPr/>
          <a:lstStyle/>
          <a:p>
            <a:pPr marL="0" indent="0">
              <a:buNone/>
            </a:pPr>
            <a:br>
              <a:rPr lang="en-US" dirty="0"/>
            </a:br>
            <a:r>
              <a:rPr lang="en-US" dirty="0"/>
              <a:t>Similar command line tools: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8DA792-73D6-DD4D-A81C-8C5F1CB6ABA7}"/>
              </a:ext>
            </a:extLst>
          </p:cNvPr>
          <p:cNvSpPr txBox="1"/>
          <p:nvPr/>
        </p:nvSpPr>
        <p:spPr>
          <a:xfrm>
            <a:off x="6662250" y="2801072"/>
            <a:ext cx="5385587" cy="3422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err="1">
                <a:latin typeface="Courier" pitchFamily="2" charset="0"/>
              </a:rPr>
              <a:t>pvinfo</a:t>
            </a:r>
            <a:r>
              <a:rPr lang="en-US" sz="2000" dirty="0">
                <a:latin typeface="Courier" pitchFamily="2" charset="0"/>
              </a:rPr>
              <a:t> training:ai1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Courier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>
                <a:latin typeface="Courier" pitchFamily="2" charset="0"/>
              </a:rPr>
              <a:t>pvget</a:t>
            </a:r>
            <a:r>
              <a:rPr lang="en-US" sz="2000" dirty="0">
                <a:latin typeface="Courier" pitchFamily="2" charset="0"/>
              </a:rPr>
              <a:t> training:ai1</a:t>
            </a:r>
            <a:br>
              <a:rPr lang="en-US" sz="2000" dirty="0">
                <a:latin typeface="Courier" pitchFamily="2" charset="0"/>
              </a:rPr>
            </a:br>
            <a:endParaRPr lang="en-US" sz="2000" dirty="0">
              <a:latin typeface="Courier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>
                <a:latin typeface="Courier" pitchFamily="2" charset="0"/>
              </a:rPr>
              <a:t>pvmonitor</a:t>
            </a:r>
            <a:r>
              <a:rPr lang="en-US" sz="2000" dirty="0">
                <a:latin typeface="Courier" pitchFamily="2" charset="0"/>
              </a:rPr>
              <a:t> </a:t>
            </a:r>
            <a:r>
              <a:rPr lang="en-US" sz="2000" dirty="0" err="1">
                <a:latin typeface="Courier" pitchFamily="2" charset="0"/>
              </a:rPr>
              <a:t>training:ai</a:t>
            </a:r>
            <a:br>
              <a:rPr lang="en-US" sz="2000" dirty="0">
                <a:latin typeface="Courier" pitchFamily="2" charset="0"/>
              </a:rPr>
            </a:br>
            <a:r>
              <a:rPr lang="en-US" sz="2000" dirty="0" err="1">
                <a:latin typeface="Courier" pitchFamily="2" charset="0"/>
              </a:rPr>
              <a:t>pvget</a:t>
            </a:r>
            <a:r>
              <a:rPr lang="en-US" sz="2000" dirty="0">
                <a:latin typeface="Courier" pitchFamily="2" charset="0"/>
              </a:rPr>
              <a:t> –m training:ai1</a:t>
            </a:r>
            <a:br>
              <a:rPr lang="en-US" sz="2000" dirty="0">
                <a:latin typeface="Courier" pitchFamily="2" charset="0"/>
              </a:rPr>
            </a:br>
            <a:endParaRPr lang="en-US" sz="2000" dirty="0">
              <a:latin typeface="Courier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>
                <a:latin typeface="Courier" pitchFamily="2" charset="0"/>
              </a:rPr>
              <a:t>pvget</a:t>
            </a:r>
            <a:r>
              <a:rPr lang="en-US" sz="2000" dirty="0">
                <a:latin typeface="Courier" pitchFamily="2" charset="0"/>
              </a:rPr>
              <a:t> –v -r 'field()' training:ai1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Courier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>
                <a:latin typeface="Courier" pitchFamily="2" charset="0"/>
              </a:rPr>
              <a:t>pvget</a:t>
            </a:r>
            <a:r>
              <a:rPr lang="en-US" sz="2000" dirty="0">
                <a:latin typeface="Courier" pitchFamily="2" charset="0"/>
              </a:rPr>
              <a:t> training:ai1.SCAN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Courier" pitchFamily="2" charset="0"/>
            </a:endParaRPr>
          </a:p>
          <a:p>
            <a:pPr algn="l">
              <a:lnSpc>
                <a:spcPct val="90000"/>
              </a:lnSpc>
            </a:pPr>
            <a:endParaRPr lang="en-US" sz="2000" dirty="0">
              <a:latin typeface="Courier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736ED0-4120-5949-85BA-B92BF5FF784E}"/>
              </a:ext>
            </a:extLst>
          </p:cNvPr>
          <p:cNvSpPr txBox="1"/>
          <p:nvPr/>
        </p:nvSpPr>
        <p:spPr>
          <a:xfrm>
            <a:off x="680299" y="2130440"/>
            <a:ext cx="538558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﻿</a:t>
            </a:r>
            <a:r>
              <a:rPr lang="en-US" sz="2000" dirty="0" err="1">
                <a:latin typeface="Courier" pitchFamily="2" charset="0"/>
              </a:rPr>
              <a:t>start_iocExample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cainfo</a:t>
            </a:r>
            <a:r>
              <a:rPr lang="en-US" sz="2000" dirty="0">
                <a:latin typeface="Courier" pitchFamily="2" charset="0"/>
              </a:rPr>
              <a:t> training:ai1</a:t>
            </a: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caget</a:t>
            </a:r>
            <a:r>
              <a:rPr lang="en-US" sz="2000" dirty="0">
                <a:latin typeface="Courier" pitchFamily="2" charset="0"/>
              </a:rPr>
              <a:t> training:ai1</a:t>
            </a: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camonitor</a:t>
            </a:r>
            <a:r>
              <a:rPr lang="en-US" sz="2000" dirty="0">
                <a:latin typeface="Courier" pitchFamily="2" charset="0"/>
              </a:rPr>
              <a:t> training:ai1</a:t>
            </a: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caget</a:t>
            </a:r>
            <a:r>
              <a:rPr lang="en-US" sz="2000" dirty="0">
                <a:latin typeface="Courier" pitchFamily="2" charset="0"/>
              </a:rPr>
              <a:t> –d CTRL_DOUBLE </a:t>
            </a:r>
            <a:r>
              <a:rPr lang="en-US" sz="2000" dirty="0" err="1">
                <a:latin typeface="Courier" pitchFamily="2" charset="0"/>
              </a:rPr>
              <a:t>training:ai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caget</a:t>
            </a:r>
            <a:r>
              <a:rPr lang="en-US" sz="2000" dirty="0">
                <a:latin typeface="Courier" pitchFamily="2" charset="0"/>
              </a:rPr>
              <a:t> training:ai1.SCAN</a:t>
            </a: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014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2B847-B5F2-B04B-8EA0-49FD7E634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D4BDE-D335-FC44-A823-1BA6B460D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454727"/>
            <a:ext cx="11430000" cy="424678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Fundamentally similar to Channel Access</a:t>
            </a:r>
          </a:p>
          <a:p>
            <a:pPr lvl="1"/>
            <a:r>
              <a:rPr lang="en-US" dirty="0"/>
              <a:t>Name search via UDP</a:t>
            </a:r>
          </a:p>
          <a:p>
            <a:pPr lvl="1"/>
            <a:r>
              <a:rPr lang="en-US" dirty="0"/>
              <a:t>Connection for data transfer via TCP</a:t>
            </a:r>
          </a:p>
          <a:p>
            <a:pPr lvl="1"/>
            <a:r>
              <a:rPr lang="en-US" dirty="0"/>
              <a:t>EPICS_</a:t>
            </a:r>
            <a:r>
              <a:rPr lang="en-US" dirty="0">
                <a:solidFill>
                  <a:srgbClr val="0070C0"/>
                </a:solidFill>
              </a:rPr>
              <a:t>PVA</a:t>
            </a:r>
            <a:r>
              <a:rPr lang="en-US" dirty="0"/>
              <a:t>_ADDR_LIST, EPICS_</a:t>
            </a:r>
            <a:r>
              <a:rPr lang="en-US" dirty="0">
                <a:solidFill>
                  <a:srgbClr val="0070C0"/>
                </a:solidFill>
              </a:rPr>
              <a:t>PVA</a:t>
            </a:r>
            <a:r>
              <a:rPr lang="en-US" dirty="0"/>
              <a:t>_AUTO_ADDR_LIST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Get, put, monitor</a:t>
            </a:r>
          </a:p>
          <a:p>
            <a:pPr lvl="1"/>
            <a:r>
              <a:rPr lang="en-US" dirty="0"/>
              <a:t>Plus ‘</a:t>
            </a:r>
            <a:r>
              <a:rPr lang="en-US" dirty="0" err="1"/>
              <a:t>GetPut</a:t>
            </a:r>
            <a:r>
              <a:rPr lang="en-US" dirty="0"/>
              <a:t>’, ’</a:t>
            </a:r>
            <a:r>
              <a:rPr lang="en-US" dirty="0" err="1"/>
              <a:t>PutGet</a:t>
            </a:r>
            <a:r>
              <a:rPr lang="en-US" dirty="0"/>
              <a:t>’, ‘RPC’ type operations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Arbitrary PV Data structures instead of DBR_.. types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343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44655-1978-C148-A9FD-16773DB8A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 Data:   Great, but then what?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3E23F78-F58F-F848-AE99-AB706C59B09F}"/>
              </a:ext>
            </a:extLst>
          </p:cNvPr>
          <p:cNvSpPr txBox="1">
            <a:spLocks/>
          </p:cNvSpPr>
          <p:nvPr/>
        </p:nvSpPr>
        <p:spPr bwMode="auto">
          <a:xfrm>
            <a:off x="1329661" y="1563547"/>
            <a:ext cx="2906674" cy="1989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entury Gothic" panose="020B0502020202020204" pitchFamily="34" charset="0"/>
              <a:buNone/>
            </a:pPr>
            <a:r>
              <a:rPr lang="en-US" sz="1800" dirty="0">
                <a:latin typeface="Courier" pitchFamily="2" charset="0"/>
              </a:rPr>
              <a:t>structure: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double   value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short    status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short    severity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string   units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time     </a:t>
            </a:r>
            <a:r>
              <a:rPr lang="en-US" sz="1800" dirty="0" err="1">
                <a:latin typeface="Courier" pitchFamily="2" charset="0"/>
              </a:rPr>
              <a:t>timeStamp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…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31E1F5-F99D-D744-AE82-52E7DE46339E}"/>
              </a:ext>
            </a:extLst>
          </p:cNvPr>
          <p:cNvSpPr txBox="1">
            <a:spLocks/>
          </p:cNvSpPr>
          <p:nvPr/>
        </p:nvSpPr>
        <p:spPr bwMode="auto">
          <a:xfrm>
            <a:off x="4721776" y="1264399"/>
            <a:ext cx="2362625" cy="17102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entury Gothic" panose="020B0502020202020204" pitchFamily="34" charset="0"/>
              <a:buNone/>
            </a:pPr>
            <a:r>
              <a:rPr lang="en-US" sz="1800" dirty="0">
                <a:latin typeface="Courier" pitchFamily="2" charset="0"/>
              </a:rPr>
              <a:t>structure: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short    level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double   data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string   type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time     stamp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…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27AFD02-6E55-9C41-9DD6-1538712219D8}"/>
              </a:ext>
            </a:extLst>
          </p:cNvPr>
          <p:cNvSpPr txBox="1">
            <a:spLocks/>
          </p:cNvSpPr>
          <p:nvPr/>
        </p:nvSpPr>
        <p:spPr bwMode="auto">
          <a:xfrm>
            <a:off x="2085874" y="4023185"/>
            <a:ext cx="2474551" cy="172943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entury Gothic" panose="020B0502020202020204" pitchFamily="34" charset="0"/>
              <a:buNone/>
            </a:pPr>
            <a:r>
              <a:rPr lang="en-US" sz="1800" dirty="0">
                <a:latin typeface="Courier" pitchFamily="2" charset="0"/>
              </a:rPr>
              <a:t>structure: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short    info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double   content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string   meta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long     </a:t>
            </a:r>
            <a:r>
              <a:rPr lang="en-US" sz="1800" dirty="0" err="1">
                <a:latin typeface="Courier" pitchFamily="2" charset="0"/>
              </a:rPr>
              <a:t>ms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…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457F1F5-902E-8B4B-B64C-B2A1E51B2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309" y="3553429"/>
            <a:ext cx="5974966" cy="2835796"/>
          </a:xfrm>
        </p:spPr>
        <p:txBody>
          <a:bodyPr/>
          <a:lstStyle/>
          <a:p>
            <a:r>
              <a:rPr lang="en-US" dirty="0"/>
              <a:t>Which number to show on a user display?</a:t>
            </a:r>
          </a:p>
          <a:p>
            <a:r>
              <a:rPr lang="en-US" dirty="0"/>
              <a:t>What units?</a:t>
            </a:r>
          </a:p>
          <a:p>
            <a:r>
              <a:rPr lang="en-US" dirty="0"/>
              <a:t>Is this an alarm?</a:t>
            </a:r>
          </a:p>
          <a:p>
            <a:r>
              <a:rPr lang="en-US" dirty="0"/>
              <a:t>Time stamp?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1059712-462B-9645-A4A6-98695C99C994}"/>
              </a:ext>
            </a:extLst>
          </p:cNvPr>
          <p:cNvSpPr txBox="1">
            <a:spLocks/>
          </p:cNvSpPr>
          <p:nvPr/>
        </p:nvSpPr>
        <p:spPr bwMode="auto">
          <a:xfrm>
            <a:off x="8462328" y="1392551"/>
            <a:ext cx="2362625" cy="17102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entury Gothic" panose="020B0502020202020204" pitchFamily="34" charset="0"/>
              <a:buNone/>
            </a:pPr>
            <a:r>
              <a:rPr lang="en-US" sz="1800" dirty="0">
                <a:latin typeface="Courier" pitchFamily="2" charset="0"/>
              </a:rPr>
              <a:t>structure: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short    level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double   wert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string   </a:t>
            </a:r>
            <a:r>
              <a:rPr lang="en-US" sz="1800" dirty="0" err="1">
                <a:latin typeface="Courier" pitchFamily="2" charset="0"/>
              </a:rPr>
              <a:t>typ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long     </a:t>
            </a:r>
            <a:r>
              <a:rPr lang="en-US" sz="1800" dirty="0" err="1">
                <a:latin typeface="Courier" pitchFamily="2" charset="0"/>
              </a:rPr>
              <a:t>zeit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224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build="p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4E0CE-ED3F-8244-9BFD-68ACB07E8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863" y="2680587"/>
            <a:ext cx="2163337" cy="539496"/>
          </a:xfrm>
        </p:spPr>
        <p:txBody>
          <a:bodyPr/>
          <a:lstStyle/>
          <a:p>
            <a:r>
              <a:rPr lang="en-US" dirty="0"/>
              <a:t>EPICS 7 =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DDF9A-2484-3448-9708-910AE7D35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9541" y="5760921"/>
            <a:ext cx="4665519" cy="6469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Available since Dec. 2017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DD0DC73-135F-0B41-BE16-E131F5E3C523}"/>
              </a:ext>
            </a:extLst>
          </p:cNvPr>
          <p:cNvSpPr/>
          <p:nvPr/>
        </p:nvSpPr>
        <p:spPr>
          <a:xfrm>
            <a:off x="3337214" y="1346694"/>
            <a:ext cx="3889664" cy="33147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200" dirty="0">
                <a:solidFill>
                  <a:schemeClr val="tx1"/>
                </a:solidFill>
              </a:rPr>
              <a:t>EPICS ‘base’</a:t>
            </a: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Records,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Device Support,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Channel Access,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softIoc</a:t>
            </a: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Almost like R3.13 from 1994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529A259-5526-CD43-A3AE-9D21301B2A01}"/>
              </a:ext>
            </a:extLst>
          </p:cNvPr>
          <p:cNvSpPr/>
          <p:nvPr/>
        </p:nvSpPr>
        <p:spPr>
          <a:xfrm>
            <a:off x="7970103" y="1346694"/>
            <a:ext cx="3889664" cy="33147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200" dirty="0">
                <a:solidFill>
                  <a:schemeClr val="tx1"/>
                </a:solidFill>
              </a:rPr>
              <a:t>EPICS ‘V4’</a:t>
            </a: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PVAccess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pPr algn="l">
              <a:lnSpc>
                <a:spcPct val="90000"/>
              </a:lnSpc>
            </a:pPr>
            <a:r>
              <a:rPr lang="en-US" dirty="0" err="1">
                <a:solidFill>
                  <a:schemeClr val="tx1"/>
                </a:solidFill>
              </a:rPr>
              <a:t>softIocPVA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Started ~2010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67C397-BF94-8A45-9C33-BFEE132F9B30}"/>
              </a:ext>
            </a:extLst>
          </p:cNvPr>
          <p:cNvSpPr txBox="1">
            <a:spLocks/>
          </p:cNvSpPr>
          <p:nvPr/>
        </p:nvSpPr>
        <p:spPr bwMode="auto">
          <a:xfrm>
            <a:off x="7330301" y="2680587"/>
            <a:ext cx="432956" cy="64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entury Gothic" panose="020B0502020202020204" pitchFamily="34" charset="0"/>
              <a:buNone/>
            </a:pPr>
            <a:r>
              <a:rPr lang="en-US" sz="4400" dirty="0"/>
              <a:t>+</a:t>
            </a:r>
          </a:p>
          <a:p>
            <a:pPr marL="0" indent="0">
              <a:buFont typeface="Century Gothic" panose="020B0502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002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44655-1978-C148-A9FD-16773DB8A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“Normative Types”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ACF1A-17D5-9047-A002-2B455172A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83848"/>
            <a:ext cx="5006447" cy="5353157"/>
          </a:xfrm>
        </p:spPr>
        <p:txBody>
          <a:bodyPr/>
          <a:lstStyle/>
          <a:p>
            <a:r>
              <a:rPr lang="en-US" dirty="0"/>
              <a:t>Channel Access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struct  </a:t>
            </a:r>
            <a:r>
              <a:rPr lang="en-US" sz="1800" dirty="0" err="1">
                <a:latin typeface="Courier" pitchFamily="2" charset="0"/>
              </a:rPr>
              <a:t>dbr_ctrl_double</a:t>
            </a:r>
            <a:r>
              <a:rPr lang="en-US" sz="1800" dirty="0">
                <a:latin typeface="Courier" pitchFamily="2" charset="0"/>
              </a:rPr>
              <a:t>: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short    status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short    severity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short    precision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char     units[8]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… no timestamp …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double   value</a:t>
            </a:r>
            <a:br>
              <a:rPr lang="en-US" sz="1800" dirty="0">
                <a:latin typeface="Courier" pitchFamily="2" charset="0"/>
              </a:rPr>
            </a:br>
            <a:br>
              <a:rPr lang="en-US" sz="1800" dirty="0">
                <a:latin typeface="Courier" pitchFamily="2" charset="0"/>
              </a:rPr>
            </a:b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struct  </a:t>
            </a:r>
            <a:r>
              <a:rPr lang="en-US" sz="1800" dirty="0" err="1">
                <a:latin typeface="Courier" pitchFamily="2" charset="0"/>
              </a:rPr>
              <a:t>dbr_time_double</a:t>
            </a:r>
            <a:r>
              <a:rPr lang="en-US" sz="1800" dirty="0">
                <a:latin typeface="Courier" pitchFamily="2" charset="0"/>
              </a:rPr>
              <a:t>: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short     status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short     severity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timestamp stamp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double    value 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 </a:t>
            </a:r>
          </a:p>
          <a:p>
            <a:pPr marL="0" indent="0">
              <a:buNone/>
            </a:pPr>
            <a:r>
              <a:rPr lang="en-US" sz="1800" dirty="0">
                <a:latin typeface="+mn-lt"/>
              </a:rPr>
              <a:t>You get what you request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(network always transfers </a:t>
            </a:r>
            <a:r>
              <a:rPr lang="en-US" sz="1800" u="sng" dirty="0">
                <a:latin typeface="+mn-lt"/>
              </a:rPr>
              <a:t>complete</a:t>
            </a:r>
            <a:r>
              <a:rPr lang="en-US" sz="1800" dirty="0">
                <a:latin typeface="+mn-lt"/>
              </a:rPr>
              <a:t> struct)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3E23F78-F58F-F848-AE99-AB706C59B09F}"/>
              </a:ext>
            </a:extLst>
          </p:cNvPr>
          <p:cNvSpPr txBox="1">
            <a:spLocks/>
          </p:cNvSpPr>
          <p:nvPr/>
        </p:nvSpPr>
        <p:spPr bwMode="auto">
          <a:xfrm>
            <a:off x="5843787" y="983848"/>
            <a:ext cx="4737403" cy="566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PV  Access</a:t>
            </a:r>
          </a:p>
          <a:p>
            <a:pPr marL="0" indent="0">
              <a:buFont typeface="Century Gothic" panose="020B0502020202020204" pitchFamily="34" charset="0"/>
              <a:buNone/>
            </a:pPr>
            <a:r>
              <a:rPr lang="en-US" sz="1800" dirty="0" err="1">
                <a:latin typeface="Courier" pitchFamily="2" charset="0"/>
              </a:rPr>
              <a:t>epics:nt</a:t>
            </a:r>
            <a:r>
              <a:rPr lang="en-US" sz="1800" dirty="0">
                <a:latin typeface="Courier" pitchFamily="2" charset="0"/>
              </a:rPr>
              <a:t>/</a:t>
            </a:r>
            <a:r>
              <a:rPr lang="en-US" sz="1800" dirty="0" err="1">
                <a:latin typeface="Courier" pitchFamily="2" charset="0"/>
              </a:rPr>
              <a:t>NTScalar</a:t>
            </a:r>
            <a:r>
              <a:rPr lang="en-US" sz="1800" dirty="0">
                <a:latin typeface="Courier" pitchFamily="2" charset="0"/>
              </a:rPr>
              <a:t>: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double   value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short    status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short    severity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string   units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time     </a:t>
            </a:r>
            <a:r>
              <a:rPr lang="en-US" sz="1800" dirty="0" err="1">
                <a:latin typeface="Courier" pitchFamily="2" charset="0"/>
              </a:rPr>
              <a:t>timeStamp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…</a:t>
            </a:r>
          </a:p>
          <a:p>
            <a:pPr marL="0" indent="0">
              <a:buFont typeface="Century Gothic" panose="020B0502020202020204" pitchFamily="34" charset="0"/>
              <a:buNone/>
            </a:pPr>
            <a:endParaRPr lang="en-US" sz="1800" dirty="0">
              <a:latin typeface="Courier" pitchFamily="2" charset="0"/>
            </a:endParaRPr>
          </a:p>
          <a:p>
            <a:pPr marL="0" indent="0">
              <a:buFont typeface="Century Gothic" panose="020B0502020202020204" pitchFamily="34" charset="0"/>
              <a:buNone/>
            </a:pPr>
            <a:endParaRPr lang="en-US" sz="1800" dirty="0">
              <a:latin typeface="Courier" pitchFamily="2" charset="0"/>
            </a:endParaRPr>
          </a:p>
          <a:p>
            <a:pPr marL="0" indent="0">
              <a:buFont typeface="Century Gothic" panose="020B0502020202020204" pitchFamily="34" charset="0"/>
              <a:buNone/>
            </a:pPr>
            <a:endParaRPr lang="en-US" sz="1800" dirty="0">
              <a:latin typeface="Courier" pitchFamily="2" charset="0"/>
            </a:endParaRPr>
          </a:p>
          <a:p>
            <a:pPr marL="0" indent="0">
              <a:buFont typeface="Century Gothic" panose="020B0502020202020204" pitchFamily="34" charset="0"/>
              <a:buNone/>
            </a:pPr>
            <a:endParaRPr lang="en-US" sz="1800" dirty="0">
              <a:latin typeface="Courier" pitchFamily="2" charset="0"/>
            </a:endParaRPr>
          </a:p>
          <a:p>
            <a:pPr marL="0" indent="0">
              <a:buNone/>
            </a:pPr>
            <a:br>
              <a:rPr lang="en-US" sz="1800" dirty="0"/>
            </a:br>
            <a:r>
              <a:rPr lang="en-US" sz="1800" dirty="0"/>
              <a:t>You get what you request</a:t>
            </a:r>
            <a:br>
              <a:rPr lang="en-US" sz="1800" dirty="0"/>
            </a:br>
            <a:r>
              <a:rPr lang="en-US" sz="1800" dirty="0"/>
              <a:t>(but network only transfers </a:t>
            </a:r>
            <a:r>
              <a:rPr lang="en-US" sz="1800" u="sng" dirty="0"/>
              <a:t>changes</a:t>
            </a:r>
            <a:r>
              <a:rPr lang="en-US" sz="1800" dirty="0"/>
              <a:t>)</a:t>
            </a:r>
          </a:p>
          <a:p>
            <a:pPr marL="0" indent="0">
              <a:buFont typeface="Century Gothic" panose="020B0502020202020204" pitchFamily="34" charset="0"/>
              <a:buNone/>
            </a:pPr>
            <a:endParaRPr lang="en-US" sz="1800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057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A0911-EF69-4949-A358-F2E44CFC4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2332" y="2150254"/>
            <a:ext cx="6234984" cy="2751522"/>
          </a:xfrm>
        </p:spPr>
        <p:txBody>
          <a:bodyPr/>
          <a:lstStyle/>
          <a:p>
            <a:pPr algn="ctr"/>
            <a:r>
              <a:rPr lang="en-US" dirty="0"/>
              <a:t>Channel Access</a:t>
            </a:r>
            <a:br>
              <a:rPr lang="en-US" dirty="0"/>
            </a:br>
            <a:r>
              <a:rPr lang="en-US" dirty="0"/>
              <a:t>vs.</a:t>
            </a:r>
            <a:br>
              <a:rPr lang="en-US" dirty="0"/>
            </a:br>
            <a:r>
              <a:rPr lang="en-US" dirty="0"/>
              <a:t> PV Access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</a:t>
            </a:r>
            <a:br>
              <a:rPr lang="en-US" dirty="0"/>
            </a:br>
            <a:r>
              <a:rPr lang="en-US" dirty="0"/>
              <a:t>UI Tools</a:t>
            </a:r>
          </a:p>
        </p:txBody>
      </p:sp>
    </p:spTree>
    <p:extLst>
      <p:ext uri="{BB962C8B-B14F-4D97-AF65-F5344CB8AC3E}">
        <p14:creationId xmlns:p14="http://schemas.microsoft.com/office/powerpoint/2010/main" val="943465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E3CDA0A9-3DC9-EF45-A8DD-355501686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286" y="227308"/>
            <a:ext cx="8636000" cy="535531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Getting Started with CSS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87DC0EE3-1F47-D24C-92B2-0E4B6E9B1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328" y="1960344"/>
            <a:ext cx="2478359" cy="86185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Start `</a:t>
            </a:r>
            <a:r>
              <a:rPr lang="en-US" altLang="en-US" dirty="0" err="1">
                <a:ea typeface="ＭＳ Ｐゴシック" panose="020B0600070205080204" pitchFamily="34" charset="-128"/>
              </a:rPr>
              <a:t>css</a:t>
            </a:r>
            <a:r>
              <a:rPr lang="en-US" altLang="en-US" dirty="0">
                <a:ea typeface="ＭＳ Ｐゴシック" panose="020B0600070205080204" pitchFamily="34" charset="-128"/>
              </a:rPr>
              <a:t>`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2A1773-12A5-FC4D-9294-B49A267399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1"/>
          <a:stretch/>
        </p:blipFill>
        <p:spPr>
          <a:xfrm>
            <a:off x="5912696" y="1193800"/>
            <a:ext cx="6279304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72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398EF73C-1161-F746-8615-00E491ABB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Probe</a:t>
            </a: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B87278DB-A953-3848-842B-577DD89C7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650" y="849313"/>
            <a:ext cx="8614788" cy="5295900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Open Menu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Applications, Display, Probe</a:t>
            </a:r>
          </a:p>
          <a:p>
            <a:pPr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Enter PV name </a:t>
            </a:r>
            <a:r>
              <a:rPr lang="ja-JP" altLang="en-US" sz="2000">
                <a:ea typeface="ＭＳ Ｐゴシック" panose="020B0600070205080204" pitchFamily="34" charset="-128"/>
              </a:rPr>
              <a:t>“</a:t>
            </a:r>
            <a:r>
              <a:rPr lang="en-US" altLang="ja-JP" sz="2000" dirty="0">
                <a:ea typeface="ＭＳ Ｐゴシック" panose="020B0600070205080204" pitchFamily="34" charset="-128"/>
              </a:rPr>
              <a:t>sim://sine</a:t>
            </a:r>
            <a:r>
              <a:rPr lang="ja-JP" altLang="en-US" sz="2000">
                <a:ea typeface="ＭＳ Ｐゴシック" panose="020B0600070205080204" pitchFamily="34" charset="-128"/>
              </a:rPr>
              <a:t>”</a:t>
            </a:r>
            <a:endParaRPr lang="en-US" altLang="ja-JP" sz="20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ja-JP" sz="2000" dirty="0">
                <a:ea typeface="ＭＳ Ｐゴシック" panose="020B0600070205080204" pitchFamily="34" charset="-128"/>
              </a:rPr>
              <a:t>Open another Probe for “</a:t>
            </a:r>
            <a:r>
              <a:rPr lang="en-US" altLang="ja-JP" sz="2000" dirty="0" err="1">
                <a:ea typeface="ＭＳ Ｐゴシック" panose="020B0600070205080204" pitchFamily="34" charset="-128"/>
              </a:rPr>
              <a:t>training:random</a:t>
            </a:r>
            <a:r>
              <a:rPr lang="en-US" altLang="ja-JP" sz="2000" dirty="0">
                <a:ea typeface="ＭＳ Ｐゴシック" panose="020B0600070205080204" pitchFamily="34" charset="-128"/>
              </a:rPr>
              <a:t>”</a:t>
            </a:r>
            <a:br>
              <a:rPr lang="en-US" altLang="ja-JP" sz="2000" dirty="0">
                <a:ea typeface="ＭＳ Ｐゴシック" panose="020B0600070205080204" pitchFamily="34" charset="-128"/>
              </a:rPr>
            </a:br>
            <a:r>
              <a:rPr lang="en-US" altLang="ja-JP" sz="2000" dirty="0">
                <a:ea typeface="ＭＳ Ｐゴシック" panose="020B0600070205080204" pitchFamily="34" charset="-128"/>
              </a:rPr>
              <a:t>(or some other PV from your IOC)</a:t>
            </a:r>
          </a:p>
          <a:p>
            <a:pPr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Close Probe</a:t>
            </a:r>
          </a:p>
          <a:p>
            <a:pPr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Open it again</a:t>
            </a:r>
          </a:p>
          <a:p>
            <a:pPr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Note previously used PVs</a:t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r>
              <a:rPr lang="en-US" altLang="en-US" sz="2000" dirty="0">
                <a:ea typeface="ＭＳ Ｐゴシック" panose="020B0600070205080204" pitchFamily="34" charset="-128"/>
              </a:rPr>
              <a:t>in history as you enter new PV</a:t>
            </a:r>
          </a:p>
          <a:p>
            <a:pPr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Right-click on the “Probe” tab, Select “Split Horizontally”, and move one of the probes to new panel.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6DA854-F539-0840-A512-1077B7964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336" y="4466364"/>
            <a:ext cx="5262664" cy="239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98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B16809-788A-8449-9AAB-CFDE894D1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444" y="2434229"/>
            <a:ext cx="6984460" cy="4286656"/>
          </a:xfrm>
          <a:prstGeom prst="rect">
            <a:avLst/>
          </a:prstGeom>
        </p:spPr>
      </p:pic>
      <p:sp>
        <p:nvSpPr>
          <p:cNvPr id="29697" name="Title 1">
            <a:extLst>
              <a:ext uri="{FF2B5EF4-FFF2-40B4-BE49-F238E27FC236}">
                <a16:creationId xmlns:a16="http://schemas.microsoft.com/office/drawing/2014/main" id="{6A73E4F9-3C02-274C-B477-16D28CE02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88" y="131810"/>
            <a:ext cx="8636000" cy="535531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Data Browser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11119528-896B-DA46-A049-3C1EA6541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650" y="671513"/>
            <a:ext cx="8707438" cy="6045200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Menu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Applications, Display, Data Browser</a:t>
            </a:r>
          </a:p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Right-click on plot,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Add PV</a:t>
            </a:r>
            <a:r>
              <a:rPr lang="en-US" altLang="en-US" sz="1600" dirty="0">
                <a:ea typeface="ＭＳ Ｐゴシック" panose="020B0600070205080204" pitchFamily="34" charset="-128"/>
              </a:rPr>
              <a:t>, </a:t>
            </a:r>
            <a:r>
              <a:rPr lang="ja-JP" altLang="en-US" sz="1600">
                <a:ea typeface="ＭＳ Ｐゴシック" panose="020B0600070205080204" pitchFamily="34" charset="-128"/>
              </a:rPr>
              <a:t>“</a:t>
            </a:r>
            <a:r>
              <a:rPr lang="en-US" altLang="ja-JP" sz="1600" dirty="0">
                <a:ea typeface="ＭＳ Ｐゴシック" panose="020B0600070205080204" pitchFamily="34" charset="-128"/>
              </a:rPr>
              <a:t>sim://sine</a:t>
            </a:r>
            <a:r>
              <a:rPr lang="ja-JP" altLang="en-US" sz="1600">
                <a:ea typeface="ＭＳ Ｐゴシック" panose="020B0600070205080204" pitchFamily="34" charset="-128"/>
              </a:rPr>
              <a:t>”</a:t>
            </a:r>
            <a:endParaRPr lang="en-US" altLang="ja-JP" sz="16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Wait a little, press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Stagger </a:t>
            </a:r>
            <a:r>
              <a:rPr lang="en-US" altLang="en-US" sz="1600" dirty="0">
                <a:ea typeface="ＭＳ Ｐゴシック" panose="020B0600070205080204" pitchFamily="34" charset="-128"/>
              </a:rPr>
              <a:t>button, then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zoom </a:t>
            </a:r>
            <a:r>
              <a:rPr lang="en-US" altLang="en-US" sz="1600" dirty="0">
                <a:ea typeface="ＭＳ Ｐゴシック" panose="020B0600070205080204" pitchFamily="34" charset="-128"/>
              </a:rPr>
              <a:t>and select a region on the time axis</a:t>
            </a:r>
          </a:p>
        </p:txBody>
      </p:sp>
      <p:cxnSp>
        <p:nvCxnSpPr>
          <p:cNvPr id="5" name="Curved Connector 4">
            <a:extLst>
              <a:ext uri="{FF2B5EF4-FFF2-40B4-BE49-F238E27FC236}">
                <a16:creationId xmlns:a16="http://schemas.microsoft.com/office/drawing/2014/main" id="{75684166-8043-3F4A-B6A2-76EDAA43046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85099" y="1789889"/>
            <a:ext cx="272373" cy="865762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arrow" w="med" len="med"/>
          </a:ln>
          <a:effectLst>
            <a:outerShdw blurRad="50800" dist="25000" dir="5400000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9D3C344E-D452-9947-A4B6-CE0F8E4A27C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529853" y="1789890"/>
            <a:ext cx="1200413" cy="865759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arrow" w="med" len="med"/>
          </a:ln>
          <a:effectLst>
            <a:outerShdw blurRad="50800" dist="25000" dir="5400000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urved Connector 8">
            <a:extLst>
              <a:ext uri="{FF2B5EF4-FFF2-40B4-BE49-F238E27FC236}">
                <a16:creationId xmlns:a16="http://schemas.microsoft.com/office/drawing/2014/main" id="{5E557042-152F-4648-A485-BE1C7343596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605736" y="1789889"/>
            <a:ext cx="515566" cy="4805464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arrow" w="med" len="med"/>
          </a:ln>
          <a:effectLst>
            <a:outerShdw blurRad="50800" dist="25000" dir="5400000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75382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6A73E4F9-3C02-274C-B477-16D28CE02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PV Tree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11119528-896B-DA46-A049-3C1EA6541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650" y="885217"/>
            <a:ext cx="8707438" cy="5831496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Menu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Applications, Display, PV Tree</a:t>
            </a:r>
          </a:p>
          <a:p>
            <a:pPr eaLnBrk="1" hangingPunct="1"/>
            <a:r>
              <a:rPr lang="en-US" altLang="ja-JP" sz="1600" dirty="0">
                <a:ea typeface="ＭＳ Ｐゴシック" panose="020B0600070205080204" pitchFamily="34" charset="-128"/>
              </a:rPr>
              <a:t>Enter a PV from an IOC, like “</a:t>
            </a:r>
            <a:r>
              <a:rPr lang="en-US" altLang="ja-JP" sz="1600" dirty="0" err="1">
                <a:ea typeface="ＭＳ Ｐゴシック" panose="020B0600070205080204" pitchFamily="34" charset="-128"/>
              </a:rPr>
              <a:t>training:random</a:t>
            </a:r>
            <a:r>
              <a:rPr lang="en-US" altLang="ja-JP" sz="1600" dirty="0">
                <a:ea typeface="ＭＳ Ｐゴシック" panose="020B0600070205080204" pitchFamily="34" charset="-128"/>
              </a:rPr>
              <a:t>”</a:t>
            </a:r>
            <a:br>
              <a:rPr lang="en-US" altLang="ja-JP" sz="1600" dirty="0">
                <a:ea typeface="ＭＳ Ｐゴシック" panose="020B0600070205080204" pitchFamily="34" charset="-128"/>
              </a:rPr>
            </a:br>
            <a:endParaRPr lang="en-US" altLang="en-US" sz="1600" dirty="0">
              <a:ea typeface="ＭＳ Ｐゴシック" panose="020B0600070205080204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CA1FAB-31D9-3041-847A-7D0FF62E3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369" y="2341563"/>
            <a:ext cx="60960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68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1ABCE9F3-0CD5-944A-8D6A-F2DC809FD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CSS PV Exchange</a:t>
            </a:r>
          </a:p>
        </p:txBody>
      </p:sp>
      <p:sp>
        <p:nvSpPr>
          <p:cNvPr id="30722" name="Content Placeholder 4">
            <a:extLst>
              <a:ext uri="{FF2B5EF4-FFF2-40B4-BE49-F238E27FC236}">
                <a16:creationId xmlns:a16="http://schemas.microsoft.com/office/drawing/2014/main" id="{F8404EA0-C6E0-484D-A9EC-62E96A95A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650" y="924129"/>
            <a:ext cx="8229600" cy="2330247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PV in </a:t>
            </a:r>
            <a:r>
              <a:rPr lang="en-US" altLang="en-US" i="1" u="sng" dirty="0">
                <a:solidFill>
                  <a:srgbClr val="00B0F0"/>
                </a:solidFill>
                <a:ea typeface="ＭＳ Ｐゴシック" panose="020B0600070205080204" pitchFamily="34" charset="-128"/>
              </a:rPr>
              <a:t>any</a:t>
            </a:r>
            <a:r>
              <a:rPr lang="en-US" altLang="en-US" dirty="0">
                <a:solidFill>
                  <a:srgbClr val="00B0F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CSS Tool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sz="2000" dirty="0">
                <a:latin typeface="Wingdings" pitchFamily="2" charset="2"/>
                <a:ea typeface="ＭＳ Ｐゴシック" panose="020B0600070205080204" pitchFamily="34" charset="-128"/>
              </a:rPr>
              <a:t></a:t>
            </a:r>
            <a:r>
              <a:rPr lang="en-US" altLang="en-US" dirty="0">
                <a:ea typeface="ＭＳ Ｐゴシック" panose="020B0600070205080204" pitchFamily="34" charset="-128"/>
              </a:rPr>
              <a:t> Context Menu </a:t>
            </a:r>
            <a:r>
              <a:rPr lang="en-US" altLang="en-US" sz="2000" dirty="0">
                <a:latin typeface="Wingdings" pitchFamily="2" charset="2"/>
                <a:ea typeface="ＭＳ Ｐゴシック" panose="020B0600070205080204" pitchFamily="34" charset="-128"/>
              </a:rPr>
              <a:t></a:t>
            </a:r>
            <a:r>
              <a:rPr lang="en-US" altLang="en-US" dirty="0">
                <a:ea typeface="ＭＳ Ｐゴシック" panose="020B0600070205080204" pitchFamily="34" charset="-128"/>
              </a:rPr>
              <a:t> Select other PV Tool</a:t>
            </a:r>
          </a:p>
          <a:p>
            <a:pPr marL="0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Try:</a:t>
            </a: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Right-click on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item in PV Tree,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select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Data Browser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540BE3-173E-034B-A0BE-5EA7E7DE0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624" y="2577830"/>
            <a:ext cx="6285400" cy="428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10025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2B235-91FC-514D-B6AD-B1F350DDE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CS-Studio: Use ‘</a:t>
            </a:r>
            <a:r>
              <a:rPr lang="en-US" dirty="0" err="1"/>
              <a:t>pva</a:t>
            </a:r>
            <a:r>
              <a:rPr lang="en-US" dirty="0"/>
              <a:t>://…’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911F3F-133D-B548-93C0-25223B804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7" y="1943601"/>
            <a:ext cx="12192000" cy="26698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876879-2450-1F4B-B553-3085081390F5}"/>
              </a:ext>
            </a:extLst>
          </p:cNvPr>
          <p:cNvSpPr txBox="1"/>
          <p:nvPr/>
        </p:nvSpPr>
        <p:spPr>
          <a:xfrm>
            <a:off x="3525625" y="5073827"/>
            <a:ext cx="5859296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For now, just “</a:t>
            </a:r>
            <a:r>
              <a:rPr lang="en-US" dirty="0" err="1">
                <a:latin typeface="+mn-lt"/>
              </a:rPr>
              <a:t>pvname</a:t>
            </a:r>
            <a:r>
              <a:rPr lang="en-US" dirty="0">
                <a:latin typeface="+mn-lt"/>
              </a:rPr>
              <a:t>” is same as “ca://</a:t>
            </a:r>
            <a:r>
              <a:rPr lang="en-US" dirty="0" err="1">
                <a:latin typeface="+mn-lt"/>
              </a:rPr>
              <a:t>pvname</a:t>
            </a:r>
            <a:r>
              <a:rPr lang="en-US" dirty="0">
                <a:latin typeface="+mn-lt"/>
              </a:rPr>
              <a:t>”.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“</a:t>
            </a:r>
            <a:r>
              <a:rPr lang="en-US" dirty="0" err="1">
                <a:latin typeface="+mn-lt"/>
              </a:rPr>
              <a:t>pva</a:t>
            </a:r>
            <a:r>
              <a:rPr lang="en-US" dirty="0">
                <a:latin typeface="+mn-lt"/>
              </a:rPr>
              <a:t>://” selects PV Access.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Eventually, that could become the default.</a:t>
            </a:r>
          </a:p>
        </p:txBody>
      </p:sp>
    </p:spTree>
    <p:extLst>
      <p:ext uri="{BB962C8B-B14F-4D97-AF65-F5344CB8AC3E}">
        <p14:creationId xmlns:p14="http://schemas.microsoft.com/office/powerpoint/2010/main" val="1381647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New Display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DE1F-F33A-7F4E-93E8-C1E42D6C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85838"/>
            <a:ext cx="11430000" cy="540067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Menu Applications, Display, New Display</a:t>
            </a:r>
          </a:p>
          <a:p>
            <a:pPr lvl="1"/>
            <a:r>
              <a:rPr lang="en-US" sz="1800" dirty="0"/>
              <a:t>Enter a name with .bob file extension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4F2382-3AB0-764B-8EFE-670826604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656" y="2692399"/>
            <a:ext cx="7824579" cy="3623733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34A9B6ED-B374-F446-B369-3D7ABFAFD933}"/>
              </a:ext>
            </a:extLst>
          </p:cNvPr>
          <p:cNvSpPr/>
          <p:nvPr/>
        </p:nvSpPr>
        <p:spPr>
          <a:xfrm>
            <a:off x="924436" y="4251810"/>
            <a:ext cx="3666746" cy="1126067"/>
          </a:xfrm>
          <a:prstGeom prst="wedgeRoundRectCallout">
            <a:avLst>
              <a:gd name="adj1" fmla="val 62615"/>
              <a:gd name="adj2" fmla="val -54604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Main Editor Area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Select Widgets</a:t>
            </a:r>
            <a:br>
              <a:rPr lang="en-US" sz="105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Move, resize widgets</a:t>
            </a:r>
            <a:br>
              <a:rPr lang="en-US" sz="105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Ctrl-C, V, X to copy, paste, delete (</a:t>
            </a:r>
            <a:r>
              <a:rPr lang="en-US" sz="1050" dirty="0"/>
              <a:t>⌘ on Mac)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AA3D06BB-CB89-CA42-94F3-8EC4FA0857FC}"/>
              </a:ext>
            </a:extLst>
          </p:cNvPr>
          <p:cNvSpPr/>
          <p:nvPr/>
        </p:nvSpPr>
        <p:spPr>
          <a:xfrm>
            <a:off x="5554980" y="1968698"/>
            <a:ext cx="2801621" cy="406400"/>
          </a:xfrm>
          <a:prstGeom prst="wedgeRoundRectCallout">
            <a:avLst>
              <a:gd name="adj1" fmla="val 30451"/>
              <a:gd name="adj2" fmla="val 192141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Save &amp; Execute the Display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BC095883-A358-6449-99C2-55C3762BDC0E}"/>
              </a:ext>
            </a:extLst>
          </p:cNvPr>
          <p:cNvSpPr/>
          <p:nvPr/>
        </p:nvSpPr>
        <p:spPr>
          <a:xfrm>
            <a:off x="8682751" y="1346200"/>
            <a:ext cx="2129182" cy="884238"/>
          </a:xfrm>
          <a:prstGeom prst="wedgeRoundRectCallout">
            <a:avLst>
              <a:gd name="adj1" fmla="val -18669"/>
              <a:gd name="adj2" fmla="val 129349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Property Panel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Edit properties of selected widgets</a:t>
            </a:r>
          </a:p>
        </p:txBody>
      </p:sp>
    </p:spTree>
    <p:extLst>
      <p:ext uri="{BB962C8B-B14F-4D97-AF65-F5344CB8AC3E}">
        <p14:creationId xmlns:p14="http://schemas.microsoft.com/office/powerpoint/2010/main" val="257839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a Display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4F2382-3AB0-764B-8EFE-670826604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777" y="2362199"/>
            <a:ext cx="7824579" cy="3623733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34A9B6ED-B374-F446-B369-3D7ABFAFD933}"/>
              </a:ext>
            </a:extLst>
          </p:cNvPr>
          <p:cNvSpPr/>
          <p:nvPr/>
        </p:nvSpPr>
        <p:spPr>
          <a:xfrm>
            <a:off x="1440902" y="4632810"/>
            <a:ext cx="3666746" cy="1126067"/>
          </a:xfrm>
          <a:prstGeom prst="wedgeRoundRectCallout">
            <a:avLst>
              <a:gd name="adj1" fmla="val 36523"/>
              <a:gd name="adj2" fmla="val -160619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Quick Edit </a:t>
            </a:r>
            <a:br>
              <a:rPr lang="en-US" sz="1400" dirty="0">
                <a:solidFill>
                  <a:schemeClr val="tx1"/>
                </a:solidFill>
              </a:rPr>
            </a:b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Double-click widget to</a:t>
            </a:r>
          </a:p>
          <a:p>
            <a:pPr>
              <a:lnSpc>
                <a:spcPct val="90000"/>
              </a:lnSpc>
            </a:pPr>
            <a:r>
              <a:rPr lang="en-US" sz="1050" dirty="0">
                <a:solidFill>
                  <a:schemeClr val="tx1"/>
                </a:solidFill>
              </a:rPr>
              <a:t>a) Edit text of Label</a:t>
            </a:r>
          </a:p>
          <a:p>
            <a:pPr>
              <a:lnSpc>
                <a:spcPct val="90000"/>
              </a:lnSpc>
            </a:pPr>
            <a:r>
              <a:rPr lang="en-US" sz="1050" dirty="0">
                <a:solidFill>
                  <a:schemeClr val="tx1"/>
                </a:solidFill>
              </a:rPr>
              <a:t>b) Edit PV of widgets that use a PV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C5F576EB-4D01-E842-8A25-E9DE111F3C26}"/>
              </a:ext>
            </a:extLst>
          </p:cNvPr>
          <p:cNvSpPr/>
          <p:nvPr/>
        </p:nvSpPr>
        <p:spPr>
          <a:xfrm>
            <a:off x="6144767" y="90444"/>
            <a:ext cx="2129182" cy="1497563"/>
          </a:xfrm>
          <a:prstGeom prst="wedgeRoundRectCallout">
            <a:avLst>
              <a:gd name="adj1" fmla="val -20657"/>
              <a:gd name="adj2" fmla="val 152529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Widget Palette</a:t>
            </a:r>
            <a:br>
              <a:rPr lang="en-US" sz="1400" dirty="0">
                <a:solidFill>
                  <a:schemeClr val="tx1"/>
                </a:solidFill>
              </a:rPr>
            </a:b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Drag widget into editor</a:t>
            </a:r>
          </a:p>
          <a:p>
            <a:pPr>
              <a:lnSpc>
                <a:spcPct val="90000"/>
              </a:lnSpc>
            </a:pPr>
            <a:endParaRPr lang="en-US" sz="105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050" dirty="0">
                <a:solidFill>
                  <a:schemeClr val="tx1"/>
                </a:solidFill>
              </a:rPr>
              <a:t>- or -</a:t>
            </a:r>
          </a:p>
          <a:p>
            <a:pPr>
              <a:lnSpc>
                <a:spcPct val="90000"/>
              </a:lnSpc>
            </a:pPr>
            <a:endParaRPr lang="en-US" sz="105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050" dirty="0">
                <a:solidFill>
                  <a:schemeClr val="tx1"/>
                </a:solidFill>
              </a:rPr>
              <a:t>1) Select Widget Type</a:t>
            </a:r>
          </a:p>
          <a:p>
            <a:pPr>
              <a:lnSpc>
                <a:spcPct val="90000"/>
              </a:lnSpc>
            </a:pPr>
            <a:r>
              <a:rPr lang="en-US" sz="1050" dirty="0">
                <a:solidFill>
                  <a:schemeClr val="tx1"/>
                </a:solidFill>
              </a:rPr>
              <a:t>2) Draw rectangular area in display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DE080412-9172-6341-9BA7-18CB6A7B51B2}"/>
              </a:ext>
            </a:extLst>
          </p:cNvPr>
          <p:cNvSpPr/>
          <p:nvPr/>
        </p:nvSpPr>
        <p:spPr>
          <a:xfrm>
            <a:off x="907502" y="947917"/>
            <a:ext cx="3666746" cy="1126067"/>
          </a:xfrm>
          <a:prstGeom prst="wedgeRoundRectCallout">
            <a:avLst>
              <a:gd name="adj1" fmla="val 32598"/>
              <a:gd name="adj2" fmla="val 98028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Selecting Widgets </a:t>
            </a:r>
            <a:br>
              <a:rPr lang="en-US" sz="1400" dirty="0">
                <a:solidFill>
                  <a:schemeClr val="tx1"/>
                </a:solidFill>
              </a:rPr>
            </a:b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a) Click single widget</a:t>
            </a:r>
          </a:p>
          <a:p>
            <a:pPr>
              <a:lnSpc>
                <a:spcPct val="90000"/>
              </a:lnSpc>
            </a:pPr>
            <a:r>
              <a:rPr lang="en-US" sz="1050" dirty="0">
                <a:solidFill>
                  <a:schemeClr val="tx1"/>
                </a:solidFill>
              </a:rPr>
              <a:t>b) Ctrl-click to add widget (</a:t>
            </a:r>
            <a:r>
              <a:rPr lang="en-US" sz="1050" dirty="0"/>
              <a:t>⌘ </a:t>
            </a:r>
            <a:r>
              <a:rPr lang="en-US" sz="1050" dirty="0">
                <a:solidFill>
                  <a:schemeClr val="tx1"/>
                </a:solidFill>
              </a:rPr>
              <a:t>on Mac)</a:t>
            </a:r>
          </a:p>
          <a:p>
            <a:pPr>
              <a:lnSpc>
                <a:spcPct val="90000"/>
              </a:lnSpc>
            </a:pPr>
            <a:r>
              <a:rPr lang="en-US" sz="1050" dirty="0">
                <a:solidFill>
                  <a:schemeClr val="tx1"/>
                </a:solidFill>
              </a:rPr>
              <a:t>c) Drag ‘</a:t>
            </a:r>
            <a:r>
              <a:rPr lang="en-US" sz="1050" dirty="0" err="1">
                <a:solidFill>
                  <a:schemeClr val="tx1"/>
                </a:solidFill>
              </a:rPr>
              <a:t>rubberband</a:t>
            </a:r>
            <a:r>
              <a:rPr lang="en-US" sz="1050" dirty="0">
                <a:solidFill>
                  <a:schemeClr val="tx1"/>
                </a:solidFill>
              </a:rPr>
              <a:t>’ around widgets</a:t>
            </a:r>
          </a:p>
          <a:p>
            <a:pPr>
              <a:lnSpc>
                <a:spcPct val="90000"/>
              </a:lnSpc>
            </a:pPr>
            <a:r>
              <a:rPr lang="en-US" sz="1050" dirty="0">
                <a:solidFill>
                  <a:schemeClr val="tx1"/>
                </a:solidFill>
              </a:rPr>
              <a:t>d) Click or Ctrl/</a:t>
            </a:r>
            <a:r>
              <a:rPr lang="en-US" sz="1050" dirty="0"/>
              <a:t> ⌘ click in widget list</a:t>
            </a:r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163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288040F-6D2B-5942-81BF-9A6CB1CEB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7332" y="3031180"/>
            <a:ext cx="1854200" cy="1092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073CE4-D4B5-6C4C-A8FC-C44C5333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2482" y="410244"/>
            <a:ext cx="2208513" cy="539496"/>
          </a:xfrm>
        </p:spPr>
        <p:txBody>
          <a:bodyPr/>
          <a:lstStyle/>
          <a:p>
            <a:r>
              <a:rPr lang="en-US" dirty="0"/>
              <a:t>EPICS 7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D1391-812B-D04F-B5A5-308B54337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53735"/>
            <a:ext cx="5647945" cy="4047778"/>
          </a:xfrm>
        </p:spPr>
        <p:txBody>
          <a:bodyPr/>
          <a:lstStyle/>
          <a:p>
            <a:pPr marL="0" indent="0">
              <a:buNone/>
            </a:pPr>
            <a:r>
              <a:rPr lang="en-US" u="sng" dirty="0">
                <a:solidFill>
                  <a:srgbClr val="00B050"/>
                </a:solidFill>
              </a:rPr>
              <a:t>Revolutionizes EPICS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Everything is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Easier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Faster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More colorful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Service-oriented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DF30A0A-D6D5-F243-8BAB-BED781742F66}"/>
              </a:ext>
            </a:extLst>
          </p:cNvPr>
          <p:cNvSpPr txBox="1">
            <a:spLocks/>
          </p:cNvSpPr>
          <p:nvPr/>
        </p:nvSpPr>
        <p:spPr bwMode="auto">
          <a:xfrm>
            <a:off x="6211822" y="1653735"/>
            <a:ext cx="5440600" cy="404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>
                <a:solidFill>
                  <a:srgbClr val="FF0000"/>
                </a:solidFill>
              </a:rPr>
              <a:t>Kills EPICS as you know it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Services replace IOCs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Channel Access clients no longer connect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Breaks your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device support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Needs more CPU &amp; Memory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71BA90-C972-D249-B9F1-4F04A6F6C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230" y="2195042"/>
            <a:ext cx="15494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783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 the First Display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DE1F-F33A-7F4E-93E8-C1E42D6C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85838"/>
            <a:ext cx="5129785" cy="5400675"/>
          </a:xfrm>
        </p:spPr>
        <p:txBody>
          <a:bodyPr/>
          <a:lstStyle/>
          <a:p>
            <a:r>
              <a:rPr lang="en-US" sz="2000" dirty="0"/>
              <a:t>Drag a “Text Update” from the palette</a:t>
            </a:r>
          </a:p>
          <a:p>
            <a:pPr lvl="1"/>
            <a:r>
              <a:rPr lang="en-US" sz="1800" dirty="0"/>
              <a:t>Enter PV name “sim://ramp(1, 10, 1)”.</a:t>
            </a:r>
            <a:br>
              <a:rPr lang="en-US" sz="1800" dirty="0"/>
            </a:br>
            <a:r>
              <a:rPr lang="en-US" sz="1800" dirty="0"/>
              <a:t>Note PV name auto-completion popup.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Add “Boolean Button”</a:t>
            </a:r>
          </a:p>
          <a:p>
            <a:pPr lvl="1"/>
            <a:r>
              <a:rPr lang="en-US" sz="1800" dirty="0"/>
              <a:t>PV name “</a:t>
            </a:r>
            <a:r>
              <a:rPr lang="en-US" sz="1800" dirty="0" err="1"/>
              <a:t>loc</a:t>
            </a:r>
            <a:r>
              <a:rPr lang="en-US" sz="1800" dirty="0"/>
              <a:t>://test”</a:t>
            </a:r>
          </a:p>
          <a:p>
            <a:r>
              <a:rPr lang="en-US" sz="2000" dirty="0"/>
              <a:t>Add “LED”</a:t>
            </a:r>
          </a:p>
          <a:p>
            <a:pPr lvl="1"/>
            <a:r>
              <a:rPr lang="en-US" sz="1800" dirty="0"/>
              <a:t>PV name “</a:t>
            </a:r>
            <a:r>
              <a:rPr lang="en-US" sz="1800" dirty="0" err="1"/>
              <a:t>loc</a:t>
            </a:r>
            <a:r>
              <a:rPr lang="en-US" sz="1800" dirty="0"/>
              <a:t>://test”.</a:t>
            </a:r>
            <a:br>
              <a:rPr lang="en-US" sz="1800" dirty="0"/>
            </a:br>
            <a:r>
              <a:rPr lang="en-US" sz="1800" dirty="0"/>
              <a:t>Note name in PV History.</a:t>
            </a:r>
          </a:p>
          <a:p>
            <a:r>
              <a:rPr lang="en-US" sz="2000" dirty="0"/>
              <a:t>Execute the display</a:t>
            </a:r>
          </a:p>
          <a:p>
            <a:pPr lvl="1"/>
            <a:r>
              <a:rPr lang="en-US" sz="1600" dirty="0"/>
              <a:t>Toolbar Button or Context Menu</a:t>
            </a:r>
          </a:p>
          <a:p>
            <a:pPr lvl="1"/>
            <a:endParaRPr lang="en-US" sz="18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18413B0-B80D-6A47-8990-953AD09855A2}"/>
              </a:ext>
            </a:extLst>
          </p:cNvPr>
          <p:cNvGrpSpPr/>
          <p:nvPr/>
        </p:nvGrpSpPr>
        <p:grpSpPr>
          <a:xfrm>
            <a:off x="5988204" y="463891"/>
            <a:ext cx="6094587" cy="6112193"/>
            <a:chOff x="8168226" y="2804856"/>
            <a:chExt cx="3691541" cy="3581657"/>
          </a:xfrm>
        </p:grpSpPr>
        <p:pic>
          <p:nvPicPr>
            <p:cNvPr id="4" name="Picture 3" descr="css_first_disp_ramp.png">
              <a:extLst>
                <a:ext uri="{FF2B5EF4-FFF2-40B4-BE49-F238E27FC236}">
                  <a16:creationId xmlns:a16="http://schemas.microsoft.com/office/drawing/2014/main" id="{D334C9C3-50B6-324C-BCA2-D4F8299082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1" t="6936"/>
            <a:stretch/>
          </p:blipFill>
          <p:spPr>
            <a:xfrm>
              <a:off x="8168226" y="2804856"/>
              <a:ext cx="3625849" cy="1058258"/>
            </a:xfrm>
            <a:prstGeom prst="rect">
              <a:avLst/>
            </a:prstGeom>
          </p:spPr>
        </p:pic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3DFA00EA-792D-6B4F-8083-0AEFB9F5C3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18567" y="3512796"/>
              <a:ext cx="262769" cy="7298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F099399-190A-3E48-81A9-A3AC53B034C4}"/>
                </a:ext>
              </a:extLst>
            </p:cNvPr>
            <p:cNvSpPr/>
            <p:nvPr/>
          </p:nvSpPr>
          <p:spPr>
            <a:xfrm>
              <a:off x="10852053" y="3325196"/>
              <a:ext cx="754069" cy="224090"/>
            </a:xfrm>
            <a:prstGeom prst="ellipse">
              <a:avLst/>
            </a:prstGeom>
            <a:noFill/>
            <a:ln w="63500" cmpd="tri">
              <a:solidFill>
                <a:srgbClr val="FF0000">
                  <a:alpha val="49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css_first_disp_bool.png">
              <a:extLst>
                <a:ext uri="{FF2B5EF4-FFF2-40B4-BE49-F238E27FC236}">
                  <a16:creationId xmlns:a16="http://schemas.microsoft.com/office/drawing/2014/main" id="{01C90E51-DF24-7F4E-AFED-A036732AB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7422" y="4040509"/>
              <a:ext cx="3567456" cy="1103041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AAEEFB2-E900-C445-A212-2B6212AF6E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21490" y="4832928"/>
              <a:ext cx="480863" cy="5925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E5E4905-986A-1C4B-9091-7703F6608B42}"/>
                </a:ext>
              </a:extLst>
            </p:cNvPr>
            <p:cNvSpPr/>
            <p:nvPr/>
          </p:nvSpPr>
          <p:spPr>
            <a:xfrm>
              <a:off x="10865770" y="4563754"/>
              <a:ext cx="506780" cy="218086"/>
            </a:xfrm>
            <a:prstGeom prst="ellipse">
              <a:avLst/>
            </a:prstGeom>
            <a:noFill/>
            <a:ln w="63500" cmpd="tri">
              <a:solidFill>
                <a:srgbClr val="FF0000">
                  <a:alpha val="49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css_first_disp_led.png">
              <a:extLst>
                <a:ext uri="{FF2B5EF4-FFF2-40B4-BE49-F238E27FC236}">
                  <a16:creationId xmlns:a16="http://schemas.microsoft.com/office/drawing/2014/main" id="{B5E60F34-D8B0-EA4F-8FD7-24B792865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728" y="5322781"/>
              <a:ext cx="3687039" cy="1063732"/>
            </a:xfrm>
            <a:prstGeom prst="rect">
              <a:avLst/>
            </a:prstGeom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3A15D5B-DFA6-FB41-BAC0-127DE1AA1B4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03969" y="6191283"/>
              <a:ext cx="333999" cy="3476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395AE5D-857A-D043-8A06-3704867DC1AE}"/>
                </a:ext>
              </a:extLst>
            </p:cNvPr>
            <p:cNvSpPr/>
            <p:nvPr/>
          </p:nvSpPr>
          <p:spPr>
            <a:xfrm>
              <a:off x="10923281" y="5854694"/>
              <a:ext cx="506780" cy="218086"/>
            </a:xfrm>
            <a:prstGeom prst="ellipse">
              <a:avLst/>
            </a:prstGeom>
            <a:noFill/>
            <a:ln w="63500" cmpd="tri">
              <a:solidFill>
                <a:srgbClr val="FF0000">
                  <a:alpha val="49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852B8DD7-2BE4-7249-895D-039818D097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809"/>
          <a:stretch/>
        </p:blipFill>
        <p:spPr>
          <a:xfrm>
            <a:off x="2615278" y="2303764"/>
            <a:ext cx="2436141" cy="103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490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6" y="274320"/>
            <a:ext cx="11762233" cy="535531"/>
          </a:xfrm>
        </p:spPr>
        <p:txBody>
          <a:bodyPr/>
          <a:lstStyle/>
          <a:p>
            <a:r>
              <a:rPr lang="en-US" dirty="0"/>
              <a:t>Browse the Display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DE1F-F33A-7F4E-93E8-C1E42D6C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85839"/>
            <a:ext cx="11430000" cy="1050351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Training setup: Open /home/training/epics-train/examples/Display Builder/01_main.bob</a:t>
            </a:r>
          </a:p>
          <a:p>
            <a:pPr lvl="1"/>
            <a:r>
              <a:rPr lang="en-US" sz="1400" dirty="0"/>
              <a:t>Fresh CS-Studio Setup: Applications, Display, Examples, Install Example Displays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73AD0B-7A00-EF49-B33C-26514582A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89"/>
          <a:stretch/>
        </p:blipFill>
        <p:spPr>
          <a:xfrm>
            <a:off x="4248402" y="2777363"/>
            <a:ext cx="5612036" cy="35867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18EB1C0-41C8-8B43-B362-2E0FDC905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187" y="4630652"/>
            <a:ext cx="1058948" cy="1667684"/>
          </a:xfrm>
          <a:prstGeom prst="rect">
            <a:avLst/>
          </a:prstGeom>
        </p:spPr>
      </p:pic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06953795-346A-8C45-86B1-395B6EFFFC50}"/>
              </a:ext>
            </a:extLst>
          </p:cNvPr>
          <p:cNvSpPr/>
          <p:nvPr/>
        </p:nvSpPr>
        <p:spPr>
          <a:xfrm>
            <a:off x="9860438" y="5274037"/>
            <a:ext cx="2225151" cy="852962"/>
          </a:xfrm>
          <a:prstGeom prst="wedgeRoundRectCallout">
            <a:avLst>
              <a:gd name="adj1" fmla="val -119919"/>
              <a:gd name="adj2" fmla="val 30108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Context Menu: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Open in Editor to inspect how it’s done</a:t>
            </a:r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9E811793-477C-CC42-BD1D-A78EA6DF3F4F}"/>
              </a:ext>
            </a:extLst>
          </p:cNvPr>
          <p:cNvSpPr/>
          <p:nvPr/>
        </p:nvSpPr>
        <p:spPr>
          <a:xfrm>
            <a:off x="6506066" y="2212178"/>
            <a:ext cx="1239681" cy="778393"/>
          </a:xfrm>
          <a:prstGeom prst="wedgeRoundRectCallout">
            <a:avLst>
              <a:gd name="adj1" fmla="val 8950"/>
              <a:gd name="adj2" fmla="val 140020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Try all of them..</a:t>
            </a:r>
            <a:endParaRPr lang="en-US" sz="105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C17E19-93BD-C64D-B4C1-F301EE06C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801" y="1867189"/>
            <a:ext cx="2738900" cy="2045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57136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19E5D-4997-3340-9656-1AF1EA58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957" y="1142414"/>
            <a:ext cx="5744790" cy="1421928"/>
          </a:xfrm>
        </p:spPr>
        <p:txBody>
          <a:bodyPr/>
          <a:lstStyle/>
          <a:p>
            <a:pPr algn="ctr"/>
            <a:r>
              <a:rPr lang="en-US" dirty="0"/>
              <a:t>How is PV Access different?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Images!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F7CEA-D4B0-9549-A9BC-FC6ED4E6E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3694" y="3777980"/>
            <a:ext cx="4364612" cy="135746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start_imagedemo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pvinfo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IMAGE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 CSS displays/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PVA_Image.bob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4436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FB109-7565-9646-9458-036D0D927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dirty="0"/>
              <a:t>Area Detector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92713-C131-5A4A-85BD-F7764CD6F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9385" y="1668544"/>
            <a:ext cx="6378497" cy="37653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Disclaimer: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This will only scratch the surface.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EPICS web site has several days of training material if you are serious about using the A.D.</a:t>
            </a:r>
          </a:p>
        </p:txBody>
      </p:sp>
    </p:spTree>
    <p:extLst>
      <p:ext uri="{BB962C8B-B14F-4D97-AF65-F5344CB8AC3E}">
        <p14:creationId xmlns:p14="http://schemas.microsoft.com/office/powerpoint/2010/main" val="20209593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2EEEC-CD51-4549-B4BA-70E8A0EDB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Detector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1FD4D-4EAF-5747-8E2C-9375E4868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968302"/>
            <a:ext cx="8541410" cy="5470188"/>
          </a:xfrm>
        </p:spPr>
        <p:txBody>
          <a:bodyPr/>
          <a:lstStyle/>
          <a:p>
            <a:r>
              <a:rPr lang="en-US" dirty="0"/>
              <a:t>EPICS framework for image manipulation</a:t>
            </a:r>
          </a:p>
          <a:p>
            <a:r>
              <a:rPr lang="en-US" dirty="0"/>
              <a:t>Detectors/Cameras</a:t>
            </a:r>
          </a:p>
          <a:p>
            <a:pPr lvl="1"/>
            <a:r>
              <a:rPr lang="en-US" dirty="0"/>
              <a:t>Cheap “Web Cam”</a:t>
            </a:r>
          </a:p>
          <a:p>
            <a:pPr lvl="1"/>
            <a:r>
              <a:rPr lang="en-US" dirty="0"/>
              <a:t>$$$ high speed, high res.</a:t>
            </a:r>
          </a:p>
          <a:p>
            <a:pPr lvl="1"/>
            <a:r>
              <a:rPr lang="en-US" dirty="0"/>
              <a:t>Neutron, X-Ray detectors </a:t>
            </a:r>
          </a:p>
          <a:p>
            <a:r>
              <a:rPr lang="en-US" dirty="0"/>
              <a:t>Plugins collection</a:t>
            </a:r>
          </a:p>
          <a:p>
            <a:pPr lvl="1"/>
            <a:r>
              <a:rPr lang="en-US" dirty="0"/>
              <a:t>ROI</a:t>
            </a:r>
          </a:p>
          <a:p>
            <a:pPr lvl="1"/>
            <a:r>
              <a:rPr lang="en-US" dirty="0"/>
              <a:t>Transform</a:t>
            </a:r>
          </a:p>
          <a:p>
            <a:pPr lvl="1"/>
            <a:r>
              <a:rPr lang="en-US" dirty="0" err="1"/>
              <a:t>ColorConvert</a:t>
            </a:r>
            <a:endParaRPr lang="en-US" dirty="0"/>
          </a:p>
          <a:p>
            <a:pPr lvl="1"/>
            <a:r>
              <a:rPr lang="en-US" dirty="0"/>
              <a:t>Etc.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3ED702-2C06-0645-B110-C9BA477AC9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1148" y="419510"/>
            <a:ext cx="3541290" cy="26330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BCF9D4-7B4A-DE43-B248-9B1276FF3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046" y="3237300"/>
            <a:ext cx="7622534" cy="3620700"/>
          </a:xfrm>
          <a:prstGeom prst="rect">
            <a:avLst/>
          </a:prstGeom>
        </p:spPr>
      </p:pic>
      <p:pic>
        <p:nvPicPr>
          <p:cNvPr id="8" name="Picture 7" descr="CG-1D First Scan.png">
            <a:extLst>
              <a:ext uri="{FF2B5EF4-FFF2-40B4-BE49-F238E27FC236}">
                <a16:creationId xmlns:a16="http://schemas.microsoft.com/office/drawing/2014/main" id="{57B001A4-860A-B046-AB22-B2FFA8A592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0890" y="1523587"/>
            <a:ext cx="3242372" cy="395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0173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8F0BC0-3DFE-7D41-9CE2-6AB51CBC1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755" y="1594623"/>
            <a:ext cx="3994628" cy="51695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4F1482-9186-D049-9650-6DB7C009E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ADSimDetector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B4A36-2631-114E-A57D-BF21220CE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37063"/>
            <a:ext cx="11430000" cy="4664450"/>
          </a:xfrm>
        </p:spPr>
        <p:txBody>
          <a:bodyPr/>
          <a:lstStyle/>
          <a:p>
            <a:r>
              <a:rPr lang="en-US" dirty="0"/>
              <a:t>Simulated images</a:t>
            </a:r>
          </a:p>
          <a:p>
            <a:pPr marL="398463" lvl="1" indent="0">
              <a:buNone/>
            </a:pPr>
            <a:r>
              <a:rPr lang="en-US" dirty="0">
                <a:latin typeface="Courier" pitchFamily="2" charset="0"/>
              </a:rPr>
              <a:t>cd ~/epics-train/examples/</a:t>
            </a:r>
            <a:r>
              <a:rPr lang="en-US" dirty="0" err="1">
                <a:latin typeface="Courier" pitchFamily="2" charset="0"/>
              </a:rPr>
              <a:t>AreaDetector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./</a:t>
            </a:r>
            <a:r>
              <a:rPr lang="en-US" dirty="0" err="1">
                <a:latin typeface="Courier" pitchFamily="2" charset="0"/>
              </a:rPr>
              <a:t>start_sim_ioc.sh</a:t>
            </a:r>
            <a:endParaRPr lang="en-US" dirty="0">
              <a:latin typeface="Courier" pitchFamily="2" charset="0"/>
            </a:endParaRPr>
          </a:p>
          <a:p>
            <a:r>
              <a:rPr lang="en-US" dirty="0"/>
              <a:t>Open the </a:t>
            </a:r>
            <a:r>
              <a:rPr lang="en-US" dirty="0" err="1"/>
              <a:t>AreaDetectorDemo.bob</a:t>
            </a:r>
            <a:endParaRPr lang="en-US" dirty="0"/>
          </a:p>
          <a:p>
            <a:pPr lvl="1"/>
            <a:r>
              <a:rPr lang="en-US" dirty="0"/>
              <a:t>On “Detector” page,</a:t>
            </a:r>
            <a:br>
              <a:rPr lang="en-US" dirty="0"/>
            </a:br>
            <a:r>
              <a:rPr lang="en-US" dirty="0"/>
              <a:t>“Start” the SIM1 detector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8463" lvl="1" indent="0">
              <a:buNone/>
            </a:pPr>
            <a:r>
              <a:rPr lang="en-US" i="1" dirty="0"/>
              <a:t>By itself, this creates an</a:t>
            </a:r>
            <a:br>
              <a:rPr lang="en-US" i="1" dirty="0"/>
            </a:br>
            <a:r>
              <a:rPr lang="en-US" i="1" dirty="0"/>
              <a:t>Area Detector port “SIM1”.</a:t>
            </a:r>
            <a:br>
              <a:rPr lang="en-US" i="1" dirty="0"/>
            </a:br>
            <a:r>
              <a:rPr lang="en-US" i="1" dirty="0"/>
              <a:t>To see it, need to </a:t>
            </a:r>
            <a:r>
              <a:rPr lang="en-US" i="1" u="sng" dirty="0"/>
              <a:t>publish</a:t>
            </a:r>
            <a:r>
              <a:rPr lang="en-US" i="1" dirty="0"/>
              <a:t> via CA or PVA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0793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1DC77-658A-8A46-A21F-BA83692AB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NDPluginStdArrays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83D62-1C0F-974A-B043-21EDD5056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82030"/>
            <a:ext cx="11430000" cy="5475248"/>
          </a:xfrm>
        </p:spPr>
        <p:txBody>
          <a:bodyPr/>
          <a:lstStyle/>
          <a:p>
            <a:r>
              <a:rPr lang="en-US" dirty="0"/>
              <a:t>Serves image as Channel Access waveform</a:t>
            </a:r>
          </a:p>
          <a:p>
            <a:r>
              <a:rPr lang="en-US" dirty="0"/>
              <a:t>On Detector,</a:t>
            </a:r>
            <a:br>
              <a:rPr lang="en-US" dirty="0"/>
            </a:br>
            <a:r>
              <a:rPr lang="en-US" dirty="0"/>
              <a:t>Plugins, All,</a:t>
            </a:r>
            <a:br>
              <a:rPr lang="en-US" dirty="0"/>
            </a:br>
            <a:r>
              <a:rPr lang="en-US" dirty="0"/>
              <a:t>find </a:t>
            </a:r>
            <a:r>
              <a:rPr lang="en-US" dirty="0" err="1"/>
              <a:t>NDPluginStdArrays</a:t>
            </a:r>
            <a:endParaRPr lang="en-US" dirty="0"/>
          </a:p>
          <a:p>
            <a:pPr lvl="1"/>
            <a:r>
              <a:rPr lang="en-US" dirty="0"/>
              <a:t>Port = “SIM1”</a:t>
            </a:r>
          </a:p>
          <a:p>
            <a:pPr lvl="1"/>
            <a:r>
              <a:rPr lang="en-US" dirty="0"/>
              <a:t>Enable</a:t>
            </a:r>
          </a:p>
          <a:p>
            <a:pPr marL="398463" lvl="1" indent="0">
              <a:buNone/>
            </a:pPr>
            <a:endParaRPr lang="en-US" dirty="0"/>
          </a:p>
          <a:p>
            <a:r>
              <a:rPr lang="en-US" dirty="0" err="1"/>
              <a:t>AreaDetectorDemo.bob</a:t>
            </a:r>
            <a:br>
              <a:rPr lang="en-US" dirty="0"/>
            </a:br>
            <a:r>
              <a:rPr lang="en-US" dirty="0"/>
              <a:t>shows image</a:t>
            </a:r>
          </a:p>
          <a:p>
            <a:pPr lvl="1"/>
            <a:r>
              <a:rPr lang="en-US" dirty="0"/>
              <a:t>PV: 13SIM1:image1:ArrayData</a:t>
            </a:r>
          </a:p>
          <a:p>
            <a:pPr lvl="1"/>
            <a:r>
              <a:rPr lang="en-US" dirty="0"/>
              <a:t>Width x Height: 1024 x 1024</a:t>
            </a:r>
          </a:p>
          <a:p>
            <a:pPr lvl="1"/>
            <a:r>
              <a:rPr lang="en-US" dirty="0"/>
              <a:t>Unsigned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7E64BF-E09C-CA42-9C62-1F926CAC9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7756" y="1748447"/>
            <a:ext cx="7564244" cy="7701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16664E-0DF5-C644-9A3D-E6AC8CB0A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300" y="2843114"/>
            <a:ext cx="4545727" cy="393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353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9CB57-B008-7C40-84B1-846E1D9B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NDPluginOverlay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A063-7297-7740-B6BC-48F1D6539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977575"/>
            <a:ext cx="11430000" cy="4474879"/>
          </a:xfrm>
        </p:spPr>
        <p:txBody>
          <a:bodyPr/>
          <a:lstStyle/>
          <a:p>
            <a:r>
              <a:rPr lang="en-US" dirty="0"/>
              <a:t>Adds rectangles, text etc. to image</a:t>
            </a:r>
          </a:p>
          <a:p>
            <a:r>
              <a:rPr lang="en-US" dirty="0"/>
              <a:t>On Detector, Plugins, All, find </a:t>
            </a:r>
            <a:r>
              <a:rPr lang="en-US" dirty="0" err="1"/>
              <a:t>NDPluginOverlay</a:t>
            </a:r>
            <a:r>
              <a:rPr lang="en-US" dirty="0"/>
              <a:t> “OVER1”</a:t>
            </a:r>
          </a:p>
          <a:p>
            <a:pPr lvl="1"/>
            <a:r>
              <a:rPr lang="en-US" dirty="0"/>
              <a:t>Set its Port to “SIM1”, Enable</a:t>
            </a:r>
          </a:p>
          <a:p>
            <a:pPr lvl="1"/>
            <a:r>
              <a:rPr lang="en-US" dirty="0"/>
              <a:t>Change </a:t>
            </a:r>
            <a:r>
              <a:rPr lang="en-US" dirty="0" err="1"/>
              <a:t>NDPluginStdArrays’s</a:t>
            </a:r>
            <a:r>
              <a:rPr lang="en-US" dirty="0"/>
              <a:t> Port to “OVER1”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Press “More”, select first of the “Individual Overlays”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6AB2D2-8303-E446-9DAE-13AB3396C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386" y="2980840"/>
            <a:ext cx="10972614" cy="289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478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9CB57-B008-7C40-84B1-846E1D9B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NDPluginOverlay</a:t>
            </a:r>
            <a:r>
              <a:rPr lang="en-US" dirty="0"/>
              <a:t>.. Overlay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A063-7297-7740-B6BC-48F1D6539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992459"/>
            <a:ext cx="11430000" cy="6356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Set Use: Yes, Shape: Rectangle, set X and Y as shown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7BC652-ABBF-7342-BFE5-C13EB418D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5371"/>
            <a:ext cx="12192000" cy="470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728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7466435-65B0-4545-BCDA-07964EFF8864}"/>
              </a:ext>
            </a:extLst>
          </p:cNvPr>
          <p:cNvSpPr/>
          <p:nvPr/>
        </p:nvSpPr>
        <p:spPr>
          <a:xfrm>
            <a:off x="559851" y="2196790"/>
            <a:ext cx="5573320" cy="398098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Area Detector IOC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9B7BD0-B9AD-264E-80C0-8825A6C94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did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6204791-A86E-A848-8E92-B86ED75BD83C}"/>
              </a:ext>
            </a:extLst>
          </p:cNvPr>
          <p:cNvSpPr/>
          <p:nvPr/>
        </p:nvSpPr>
        <p:spPr>
          <a:xfrm>
            <a:off x="3166947" y="5114827"/>
            <a:ext cx="1338146" cy="70049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SIM1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E255024-C285-0749-82BE-F8854B50AFFF}"/>
              </a:ext>
            </a:extLst>
          </p:cNvPr>
          <p:cNvSpPr/>
          <p:nvPr/>
        </p:nvSpPr>
        <p:spPr>
          <a:xfrm>
            <a:off x="3166947" y="4067943"/>
            <a:ext cx="1338146" cy="67673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OVER1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65B21EC-2899-0A45-A574-E52E77DB9592}"/>
              </a:ext>
            </a:extLst>
          </p:cNvPr>
          <p:cNvSpPr/>
          <p:nvPr/>
        </p:nvSpPr>
        <p:spPr>
          <a:xfrm>
            <a:off x="3166947" y="3055661"/>
            <a:ext cx="1338146" cy="67673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Image1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8B1C26-01CB-B146-A02B-7E4250CDD664}"/>
              </a:ext>
            </a:extLst>
          </p:cNvPr>
          <p:cNvSpPr txBox="1"/>
          <p:nvPr/>
        </p:nvSpPr>
        <p:spPr>
          <a:xfrm>
            <a:off x="1427356" y="5321159"/>
            <a:ext cx="81945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Driver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4C11FF-19C6-5646-8D12-DADB850BB822}"/>
              </a:ext>
            </a:extLst>
          </p:cNvPr>
          <p:cNvSpPr txBox="1"/>
          <p:nvPr/>
        </p:nvSpPr>
        <p:spPr>
          <a:xfrm>
            <a:off x="1427356" y="3726311"/>
            <a:ext cx="94128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Plugins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BDBAA461-3106-F049-AB7D-45E6D8EAAC4C}"/>
              </a:ext>
            </a:extLst>
          </p:cNvPr>
          <p:cNvSpPr/>
          <p:nvPr/>
        </p:nvSpPr>
        <p:spPr>
          <a:xfrm>
            <a:off x="2572647" y="3055661"/>
            <a:ext cx="348973" cy="1689013"/>
          </a:xfrm>
          <a:prstGeom prst="leftBrace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2054FE77-4B68-F44E-AF82-047CC9F7D8DD}"/>
              </a:ext>
            </a:extLst>
          </p:cNvPr>
          <p:cNvCxnSpPr>
            <a:cxnSpLocks/>
            <a:stCxn id="10" idx="0"/>
          </p:cNvCxnSpPr>
          <p:nvPr/>
        </p:nvCxnSpPr>
        <p:spPr>
          <a:xfrm rot="5400000" flipH="1" flipV="1">
            <a:off x="4759580" y="259619"/>
            <a:ext cx="524103" cy="3350241"/>
          </a:xfrm>
          <a:prstGeom prst="bentConnector2">
            <a:avLst/>
          </a:prstGeom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437F2FB7-26DC-EC4E-852F-9D531652BE8E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3836020" y="4724127"/>
            <a:ext cx="6351" cy="390700"/>
          </a:xfrm>
          <a:prstGeom prst="straightConnector1">
            <a:avLst/>
          </a:prstGeom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Elbow Connector 17">
            <a:extLst>
              <a:ext uri="{FF2B5EF4-FFF2-40B4-BE49-F238E27FC236}">
                <a16:creationId xmlns:a16="http://schemas.microsoft.com/office/drawing/2014/main" id="{8876A4B7-1FFD-D547-A026-DF1C353B7AA0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3836020" y="3732392"/>
            <a:ext cx="0" cy="335551"/>
          </a:xfrm>
          <a:prstGeom prst="straightConnector1">
            <a:avLst/>
          </a:prstGeom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5C64E233-8657-6C4B-891D-DF33C9771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986" y="208861"/>
            <a:ext cx="4949781" cy="28468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5F5F655-4C00-B541-9364-F1305E4D299A}"/>
              </a:ext>
            </a:extLst>
          </p:cNvPr>
          <p:cNvSpPr txBox="1"/>
          <p:nvPr/>
        </p:nvSpPr>
        <p:spPr>
          <a:xfrm>
            <a:off x="7582829" y="4170556"/>
            <a:ext cx="2842445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OVER1 offers 8 overlays:</a:t>
            </a:r>
          </a:p>
          <a:p>
            <a:pPr marL="342900" indent="-342900" algn="l">
              <a:lnSpc>
                <a:spcPct val="90000"/>
              </a:lnSpc>
              <a:buAutoNum type="arabicParenR"/>
            </a:pPr>
            <a:r>
              <a:rPr lang="en-US" dirty="0">
                <a:latin typeface="+mn-lt"/>
              </a:rPr>
              <a:t>Rectangle</a:t>
            </a:r>
          </a:p>
          <a:p>
            <a:pPr marL="342900" indent="-342900" algn="l">
              <a:lnSpc>
                <a:spcPct val="90000"/>
              </a:lnSpc>
              <a:buAutoNum type="arabicParenR"/>
            </a:pPr>
            <a:r>
              <a:rPr lang="en-US" dirty="0">
                <a:latin typeface="+mn-lt"/>
              </a:rPr>
              <a:t>Text “Hello”</a:t>
            </a:r>
          </a:p>
          <a:p>
            <a:pPr marL="342900" indent="-342900" algn="l">
              <a:lnSpc>
                <a:spcPct val="90000"/>
              </a:lnSpc>
              <a:buAutoNum type="arabicParenR"/>
            </a:pPr>
            <a:r>
              <a:rPr lang="en-US" dirty="0">
                <a:latin typeface="+mn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45006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D9152-59AF-0644-9BE5-748E9F097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3040" y="813816"/>
            <a:ext cx="7995920" cy="587146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EPICS as before</a:t>
            </a:r>
          </a:p>
          <a:p>
            <a:pPr lvl="1"/>
            <a:r>
              <a:rPr lang="en-US" dirty="0"/>
              <a:t>No need to change anything</a:t>
            </a:r>
          </a:p>
          <a:p>
            <a:pPr lvl="1"/>
            <a:r>
              <a:rPr lang="en-US" dirty="0"/>
              <a:t>Look at ‘</a:t>
            </a:r>
            <a:r>
              <a:rPr lang="en-US" dirty="0" err="1"/>
              <a:t>RELEASE.local</a:t>
            </a:r>
            <a:r>
              <a:rPr lang="en-US" dirty="0"/>
              <a:t>’ mechanism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Support for 64bit numbers, SMP, locking tweaks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Start to use PV Access</a:t>
            </a:r>
          </a:p>
          <a:p>
            <a:pPr lvl="1"/>
            <a:r>
              <a:rPr lang="en-US" dirty="0"/>
              <a:t>Images</a:t>
            </a:r>
          </a:p>
          <a:p>
            <a:pPr lvl="1"/>
            <a:r>
              <a:rPr lang="en-US" dirty="0"/>
              <a:t>Custom structures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Transition everything to PV Access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.. Once there’s a PVA Gateway,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access security, everything “works”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A0A1E-F312-E345-8564-01F654EE5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7" y="1290955"/>
            <a:ext cx="3202940" cy="427609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2FF5A56-6EF7-DF42-B7CC-B3AE513F8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What?</a:t>
            </a:r>
          </a:p>
        </p:txBody>
      </p:sp>
    </p:spTree>
    <p:extLst>
      <p:ext uri="{BB962C8B-B14F-4D97-AF65-F5344CB8AC3E}">
        <p14:creationId xmlns:p14="http://schemas.microsoft.com/office/powerpoint/2010/main" val="32145074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C0A4C-FDE9-8A40-AC40-20232A3CF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More Plugins…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20185-FBAE-2D45-80AA-9D42FE420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471961"/>
            <a:ext cx="11430000" cy="4229552"/>
          </a:xfrm>
        </p:spPr>
        <p:txBody>
          <a:bodyPr/>
          <a:lstStyle/>
          <a:p>
            <a:r>
              <a:rPr lang="en-US" dirty="0"/>
              <a:t>Process</a:t>
            </a:r>
          </a:p>
          <a:p>
            <a:pPr lvl="1"/>
            <a:r>
              <a:rPr lang="en-US" dirty="0"/>
              <a:t>Background subtraction, clipping, recursive averaging over N images, ..</a:t>
            </a:r>
          </a:p>
          <a:p>
            <a:r>
              <a:rPr lang="en-US" dirty="0"/>
              <a:t>Saving images in various formats</a:t>
            </a:r>
          </a:p>
          <a:p>
            <a:pPr lvl="1"/>
            <a:r>
              <a:rPr lang="en-US" dirty="0"/>
              <a:t>Adding data from PVs as “Attributes”</a:t>
            </a:r>
          </a:p>
          <a:p>
            <a:pPr lvl="1"/>
            <a:r>
              <a:rPr lang="en-US" dirty="0"/>
              <a:t>PNG, JPEG, TIFF</a:t>
            </a:r>
            <a:r>
              <a:rPr lang="en-US"/>
              <a:t>, HDF5, …</a:t>
            </a:r>
            <a:endParaRPr lang="en-US" dirty="0"/>
          </a:p>
          <a:p>
            <a:r>
              <a:rPr lang="en-US" dirty="0"/>
              <a:t>Serving </a:t>
            </a:r>
            <a:r>
              <a:rPr lang="en-US" dirty="0" err="1"/>
              <a:t>NDArray</a:t>
            </a:r>
            <a:r>
              <a:rPr lang="en-US" dirty="0"/>
              <a:t> via PVA</a:t>
            </a:r>
          </a:p>
          <a:p>
            <a:pPr lvl="1"/>
            <a:r>
              <a:rPr lang="en-US" dirty="0"/>
              <a:t>For displays: No need to configure size, data type, …</a:t>
            </a:r>
          </a:p>
          <a:p>
            <a:pPr lvl="1"/>
            <a:r>
              <a:rPr lang="en-US" dirty="0"/>
              <a:t>For </a:t>
            </a:r>
            <a:r>
              <a:rPr lang="en-US" dirty="0" err="1"/>
              <a:t>ADPvAccess</a:t>
            </a:r>
            <a:r>
              <a:rPr lang="en-US" dirty="0"/>
              <a:t> Driver: Process data on different hosts</a:t>
            </a:r>
          </a:p>
        </p:txBody>
      </p:sp>
    </p:spTree>
    <p:extLst>
      <p:ext uri="{BB962C8B-B14F-4D97-AF65-F5344CB8AC3E}">
        <p14:creationId xmlns:p14="http://schemas.microsoft.com/office/powerpoint/2010/main" val="15113659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A4091-9410-F846-A132-07E4BA743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NDPluginPVA</a:t>
            </a:r>
            <a:r>
              <a:rPr lang="en-US" dirty="0"/>
              <a:t> – Serve PVA ‘Image’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B9D3C-DB28-C340-B8CF-D2AD7229F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121300"/>
            <a:ext cx="11430000" cy="5557292"/>
          </a:xfrm>
        </p:spPr>
        <p:txBody>
          <a:bodyPr/>
          <a:lstStyle/>
          <a:p>
            <a:r>
              <a:rPr lang="en-US" dirty="0"/>
              <a:t>In Plugins, “PVA1”</a:t>
            </a:r>
          </a:p>
          <a:p>
            <a:pPr lvl="1"/>
            <a:r>
              <a:rPr lang="en-US" dirty="0"/>
              <a:t>Set its Port to “SIM1” or “OVER1”, Enable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PVAccess</a:t>
            </a:r>
            <a:r>
              <a:rPr lang="en-US" dirty="0"/>
              <a:t> Tests</a:t>
            </a:r>
          </a:p>
          <a:p>
            <a:pPr lvl="1"/>
            <a:r>
              <a:rPr lang="en-US" dirty="0" err="1"/>
              <a:t>pvinfo</a:t>
            </a:r>
            <a:r>
              <a:rPr lang="en-US" dirty="0"/>
              <a:t> 13SIM1:Pva1:Image</a:t>
            </a:r>
          </a:p>
          <a:p>
            <a:pPr lvl="1"/>
            <a:r>
              <a:rPr lang="en-US" dirty="0" err="1"/>
              <a:t>pvget</a:t>
            </a:r>
            <a:r>
              <a:rPr lang="en-US" dirty="0"/>
              <a:t> -r 'dimension' 13SIM1:Pva1:Image</a:t>
            </a:r>
          </a:p>
          <a:p>
            <a:pPr lvl="1"/>
            <a:endParaRPr lang="en-US" dirty="0"/>
          </a:p>
          <a:p>
            <a:r>
              <a:rPr lang="en-US" dirty="0"/>
              <a:t>In Display</a:t>
            </a:r>
          </a:p>
          <a:p>
            <a:pPr lvl="1"/>
            <a:r>
              <a:rPr lang="en-US" dirty="0"/>
              <a:t>Use “Image” widget</a:t>
            </a:r>
          </a:p>
          <a:p>
            <a:pPr lvl="1"/>
            <a:r>
              <a:rPr lang="en-US" dirty="0"/>
              <a:t>Set PV</a:t>
            </a:r>
          </a:p>
          <a:p>
            <a:pPr lvl="1"/>
            <a:r>
              <a:rPr lang="en-US" dirty="0"/>
              <a:t>No need to configure data size, data type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3060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A4091-9410-F846-A132-07E4BA743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NDPluginPVA</a:t>
            </a:r>
            <a:r>
              <a:rPr lang="en-US" dirty="0"/>
              <a:t> – Serve PVA ‘Image’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3C062-9D5E-C642-9B89-9E373D3B2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40" y="1105759"/>
            <a:ext cx="10289894" cy="5752241"/>
          </a:xfrm>
          <a:prstGeom prst="rect">
            <a:avLst/>
          </a:prstGeom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FB308C0D-4D04-0E45-82D1-DD332EDDAD2C}"/>
              </a:ext>
            </a:extLst>
          </p:cNvPr>
          <p:cNvSpPr/>
          <p:nvPr/>
        </p:nvSpPr>
        <p:spPr>
          <a:xfrm>
            <a:off x="2807026" y="5569361"/>
            <a:ext cx="2268637" cy="1105759"/>
          </a:xfrm>
          <a:prstGeom prst="wedgeRoundRectCallout">
            <a:avLst>
              <a:gd name="adj1" fmla="val 101156"/>
              <a:gd name="adj2" fmla="val -22773"/>
              <a:gd name="adj3" fmla="val 16667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Display </a:t>
            </a:r>
            <a:r>
              <a:rPr lang="en-US" u="sng" dirty="0">
                <a:solidFill>
                  <a:schemeClr val="tx1"/>
                </a:solidFill>
              </a:rPr>
              <a:t>adapts</a:t>
            </a:r>
            <a:r>
              <a:rPr lang="en-US" dirty="0">
                <a:solidFill>
                  <a:schemeClr val="tx1"/>
                </a:solidFill>
              </a:rPr>
              <a:t> to image size</a:t>
            </a:r>
          </a:p>
        </p:txBody>
      </p:sp>
    </p:spTree>
    <p:extLst>
      <p:ext uri="{BB962C8B-B14F-4D97-AF65-F5344CB8AC3E}">
        <p14:creationId xmlns:p14="http://schemas.microsoft.com/office/powerpoint/2010/main" val="5191544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0FC82-9238-A44F-8539-88BC864D2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8415" y="2390503"/>
            <a:ext cx="6415170" cy="1421928"/>
          </a:xfrm>
        </p:spPr>
        <p:txBody>
          <a:bodyPr/>
          <a:lstStyle/>
          <a:p>
            <a:pPr algn="ctr"/>
            <a:r>
              <a:rPr lang="en-US" dirty="0"/>
              <a:t>How is PV Access different?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  <a:r>
              <a:rPr lang="en-US"/>
              <a:t>Custom </a:t>
            </a:r>
            <a:r>
              <a:rPr lang="en-US" dirty="0"/>
              <a:t>Data!</a:t>
            </a:r>
          </a:p>
        </p:txBody>
      </p:sp>
    </p:spTree>
    <p:extLst>
      <p:ext uri="{BB962C8B-B14F-4D97-AF65-F5344CB8AC3E}">
        <p14:creationId xmlns:p14="http://schemas.microsoft.com/office/powerpoint/2010/main" val="3476382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8353E-2869-6147-84A2-A0E85443F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PV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C44B1-6229-FD48-9D87-99C14B2DA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45894"/>
            <a:ext cx="11430000" cy="455561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SNS Beam Lines started to use this in ~2014</a:t>
            </a:r>
          </a:p>
          <a:p>
            <a:pPr marL="398463" lvl="1" indent="0">
              <a:buNone/>
            </a:pPr>
            <a:r>
              <a:rPr lang="en-US" dirty="0">
                <a:latin typeface="Courier" pitchFamily="2" charset="0"/>
              </a:rPr>
              <a:t>start_neutrondemo</a:t>
            </a:r>
          </a:p>
          <a:p>
            <a:pPr marL="398463" lvl="1" indent="0">
              <a:buNone/>
            </a:pPr>
            <a:r>
              <a:rPr lang="en-US" dirty="0" err="1">
                <a:latin typeface="Courier" pitchFamily="2" charset="0"/>
              </a:rPr>
              <a:t>pvinfo</a:t>
            </a:r>
            <a:r>
              <a:rPr lang="en-US" dirty="0">
                <a:latin typeface="Courier" pitchFamily="2" charset="0"/>
              </a:rPr>
              <a:t> neutrons</a:t>
            </a:r>
            <a:br>
              <a:rPr lang="en-US" dirty="0">
                <a:latin typeface="Courier" pitchFamily="2" charset="0"/>
              </a:rPr>
            </a:br>
            <a:endParaRPr lang="en-US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dirty="0"/>
              <a:t>Allows fetching just what’s needed:</a:t>
            </a:r>
          </a:p>
          <a:p>
            <a:pPr marL="398463" lvl="1" indent="0">
              <a:buNone/>
            </a:pPr>
            <a:r>
              <a:rPr lang="en-US" dirty="0">
                <a:latin typeface="Courier" pitchFamily="2" charset="0"/>
              </a:rPr>
              <a:t># For detector pixel display</a:t>
            </a:r>
            <a:br>
              <a:rPr lang="en-US" dirty="0">
                <a:latin typeface="Courier" pitchFamily="2" charset="0"/>
              </a:rPr>
            </a:br>
            <a:r>
              <a:rPr lang="en-US" dirty="0" err="1">
                <a:latin typeface="Courier" pitchFamily="2" charset="0"/>
              </a:rPr>
              <a:t>pvget</a:t>
            </a:r>
            <a:r>
              <a:rPr lang="en-US" dirty="0">
                <a:latin typeface="Courier" pitchFamily="2" charset="0"/>
              </a:rPr>
              <a:t> -r 'field(pixel)' neutrons</a:t>
            </a:r>
            <a:br>
              <a:rPr lang="en-US" dirty="0">
                <a:latin typeface="Courier" pitchFamily="2" charset="0"/>
              </a:rPr>
            </a:br>
            <a:r>
              <a:rPr lang="en-US" dirty="0" err="1">
                <a:latin typeface="Courier" pitchFamily="2" charset="0"/>
              </a:rPr>
              <a:t>pvget</a:t>
            </a:r>
            <a:r>
              <a:rPr lang="en-US" dirty="0">
                <a:latin typeface="Courier" pitchFamily="2" charset="0"/>
              </a:rPr>
              <a:t> –m -r 'field(</a:t>
            </a:r>
            <a:r>
              <a:rPr lang="en-US" dirty="0" err="1">
                <a:latin typeface="Courier" pitchFamily="2" charset="0"/>
              </a:rPr>
              <a:t>timeStamp</a:t>
            </a:r>
            <a:r>
              <a:rPr lang="en-US" dirty="0">
                <a:latin typeface="Courier" pitchFamily="2" charset="0"/>
              </a:rPr>
              <a:t>, pixel)' neutrons</a:t>
            </a:r>
          </a:p>
          <a:p>
            <a:pPr marL="398463" lvl="1" indent="0">
              <a:buNone/>
            </a:pP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# For energy displays</a:t>
            </a:r>
            <a:br>
              <a:rPr lang="en-US" dirty="0">
                <a:latin typeface="Courier" pitchFamily="2" charset="0"/>
              </a:rPr>
            </a:br>
            <a:r>
              <a:rPr lang="en-US" dirty="0" err="1">
                <a:latin typeface="Courier" pitchFamily="2" charset="0"/>
              </a:rPr>
              <a:t>pvget</a:t>
            </a:r>
            <a:r>
              <a:rPr lang="en-US" dirty="0">
                <a:latin typeface="Courier" pitchFamily="2" charset="0"/>
              </a:rPr>
              <a:t> –m -r 'field(</a:t>
            </a:r>
            <a:r>
              <a:rPr lang="en-US" dirty="0" err="1">
                <a:latin typeface="Courier" pitchFamily="2" charset="0"/>
              </a:rPr>
              <a:t>time_of_flight</a:t>
            </a:r>
            <a:r>
              <a:rPr lang="en-US" dirty="0">
                <a:latin typeface="Courier" pitchFamily="2" charset="0"/>
              </a:rPr>
              <a:t>, pixel)' neutrons</a:t>
            </a:r>
          </a:p>
          <a:p>
            <a:endParaRPr lang="en-US" dirty="0">
              <a:latin typeface="Courier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1879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8353E-2869-6147-84A2-A0E85443F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PV Data in CS-Studio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C44B1-6229-FD48-9D87-99C14B2DA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45894"/>
            <a:ext cx="6853981" cy="5076486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Cannot</a:t>
            </a:r>
            <a:r>
              <a:rPr lang="en-US" dirty="0"/>
              <a:t> handle </a:t>
            </a:r>
            <a:r>
              <a:rPr lang="en-US" i="1" dirty="0"/>
              <a:t>arbitrary structure</a:t>
            </a:r>
          </a:p>
          <a:p>
            <a:pPr marL="398463" lvl="1" indent="0">
              <a:buNone/>
            </a:pPr>
            <a:r>
              <a:rPr lang="en-US" dirty="0" err="1">
                <a:latin typeface="Courier" pitchFamily="2" charset="0"/>
              </a:rPr>
              <a:t>pva</a:t>
            </a:r>
            <a:r>
              <a:rPr lang="en-US" dirty="0">
                <a:latin typeface="Courier" pitchFamily="2" charset="0"/>
              </a:rPr>
              <a:t>://neutrons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/>
              <a:t>Can</a:t>
            </a:r>
            <a:r>
              <a:rPr lang="en-US" dirty="0"/>
              <a:t> handle fields which are</a:t>
            </a:r>
            <a:br>
              <a:rPr lang="en-US" dirty="0"/>
            </a:br>
            <a:r>
              <a:rPr lang="en-US" i="1" dirty="0"/>
              <a:t>scalar</a:t>
            </a:r>
            <a:r>
              <a:rPr lang="en-US" dirty="0"/>
              <a:t> or </a:t>
            </a:r>
            <a:r>
              <a:rPr lang="en-US" i="1" dirty="0"/>
              <a:t>array</a:t>
            </a:r>
          </a:p>
          <a:p>
            <a:pPr marL="398463" lvl="1" indent="0">
              <a:buNone/>
            </a:pPr>
            <a:r>
              <a:rPr lang="en-US" dirty="0" err="1">
                <a:latin typeface="Courier" pitchFamily="2" charset="0"/>
              </a:rPr>
              <a:t>pva</a:t>
            </a:r>
            <a:r>
              <a:rPr lang="en-US" dirty="0">
                <a:latin typeface="Courier" pitchFamily="2" charset="0"/>
              </a:rPr>
              <a:t>://neutrons/</a:t>
            </a:r>
            <a:r>
              <a:rPr lang="en-US" dirty="0" err="1">
                <a:latin typeface="Courier" pitchFamily="2" charset="0"/>
              </a:rPr>
              <a:t>proton_charge</a:t>
            </a:r>
            <a:endParaRPr lang="en-US" dirty="0">
              <a:latin typeface="Courier" pitchFamily="2" charset="0"/>
            </a:endParaRPr>
          </a:p>
          <a:p>
            <a:pPr marL="398463" lvl="1" indent="0">
              <a:buNone/>
            </a:pPr>
            <a:endParaRPr lang="en-US" dirty="0">
              <a:latin typeface="Courier" pitchFamily="2" charset="0"/>
            </a:endParaRPr>
          </a:p>
          <a:p>
            <a:pPr marL="398463" lvl="1" indent="0">
              <a:buNone/>
            </a:pPr>
            <a:r>
              <a:rPr lang="en-US" dirty="0" err="1">
                <a:latin typeface="Courier" pitchFamily="2" charset="0"/>
              </a:rPr>
              <a:t>pva</a:t>
            </a:r>
            <a:r>
              <a:rPr lang="en-US" dirty="0">
                <a:latin typeface="Courier" pitchFamily="2" charset="0"/>
              </a:rPr>
              <a:t>://neutrons/pixel</a:t>
            </a:r>
          </a:p>
          <a:p>
            <a:pPr marL="398463" lvl="1" indent="0">
              <a:buNone/>
            </a:pPr>
            <a:endParaRPr lang="en-US" dirty="0">
              <a:latin typeface="Courier" pitchFamily="2" charset="0"/>
            </a:endParaRPr>
          </a:p>
          <a:p>
            <a:endParaRPr lang="en-US" dirty="0"/>
          </a:p>
          <a:p>
            <a:endParaRPr lang="en-US" dirty="0">
              <a:latin typeface="Courier" pitchFamily="2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B21093-1541-FD42-B78C-00055A2AE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690" y="2230244"/>
            <a:ext cx="3908656" cy="46277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49CDF-7807-D048-A61C-5B5789E10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566" y="0"/>
            <a:ext cx="3161434" cy="301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650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D6DCE-7188-394A-8AAD-F3098B41E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PV Data from IOC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665B1-6BD9-3E43-AD36-DDE5E96D9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924790"/>
            <a:ext cx="11430000" cy="593320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`</a:t>
            </a:r>
            <a:r>
              <a:rPr lang="en-US" dirty="0" err="1"/>
              <a:t>makeBaseApp.pl</a:t>
            </a:r>
            <a:r>
              <a:rPr lang="en-US" dirty="0"/>
              <a:t> –t example` includes “group”,</a:t>
            </a:r>
            <a:br>
              <a:rPr lang="en-US" dirty="0"/>
            </a:br>
            <a:r>
              <a:rPr lang="en-US" dirty="0"/>
              <a:t> see </a:t>
            </a:r>
            <a:r>
              <a:rPr lang="en-US" sz="2400" dirty="0">
                <a:latin typeface="Courier" pitchFamily="2" charset="0"/>
              </a:rPr>
              <a:t>~/epics-train/examples/ExampleApp/Db/</a:t>
            </a:r>
            <a:r>
              <a:rPr lang="en-US" sz="2400" dirty="0" err="1">
                <a:latin typeface="Courier" pitchFamily="2" charset="0"/>
              </a:rPr>
              <a:t>circle.db</a:t>
            </a:r>
            <a:endParaRPr lang="en-US" dirty="0">
              <a:latin typeface="Courier" pitchFamily="2" charset="0"/>
            </a:endParaRPr>
          </a:p>
          <a:p>
            <a:pPr marL="398463" lvl="1" indent="0">
              <a:buNone/>
            </a:pPr>
            <a:endParaRPr lang="en-US" dirty="0"/>
          </a:p>
          <a:p>
            <a:pPr marL="398463" lvl="1" indent="0">
              <a:buNone/>
            </a:pPr>
            <a:r>
              <a:rPr lang="en-US" dirty="0" err="1"/>
              <a:t>Calc</a:t>
            </a:r>
            <a:r>
              <a:rPr lang="en-US" dirty="0"/>
              <a:t> records ..:</a:t>
            </a:r>
            <a:r>
              <a:rPr lang="en-US" dirty="0" err="1"/>
              <a:t>circle:x</a:t>
            </a:r>
            <a:r>
              <a:rPr lang="en-US" dirty="0"/>
              <a:t> &amp; ..:</a:t>
            </a:r>
            <a:r>
              <a:rPr lang="en-US" dirty="0" err="1"/>
              <a:t>circle:y</a:t>
            </a:r>
            <a:r>
              <a:rPr lang="en-US" dirty="0"/>
              <a:t>  compute (x, y) coordinate on circle</a:t>
            </a:r>
            <a:br>
              <a:rPr lang="en-US" dirty="0"/>
            </a:br>
            <a:endParaRPr lang="en-US" dirty="0"/>
          </a:p>
          <a:p>
            <a:pPr marL="398463" lvl="1" indent="0">
              <a:buNone/>
            </a:pPr>
            <a:r>
              <a:rPr lang="en-US" dirty="0"/>
              <a:t>info() annotations create PV ”</a:t>
            </a:r>
            <a:r>
              <a:rPr lang="en-US" dirty="0" err="1"/>
              <a:t>training:circle</a:t>
            </a:r>
            <a:r>
              <a:rPr lang="en-US" dirty="0"/>
              <a:t>” PV as struct </a:t>
            </a:r>
            <a:r>
              <a:rPr lang="en-US" sz="2000" dirty="0">
                <a:latin typeface="Courier" pitchFamily="2" charset="0"/>
              </a:rPr>
              <a:t>{ angle, x, y }</a:t>
            </a:r>
            <a:endParaRPr lang="en-US" dirty="0">
              <a:latin typeface="Courier" pitchFamily="2" charset="0"/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PVA “</a:t>
            </a:r>
            <a:r>
              <a:rPr lang="en-US" dirty="0" err="1"/>
              <a:t>training:circle</a:t>
            </a:r>
            <a:r>
              <a:rPr lang="en-US" dirty="0"/>
              <a:t>” updates atomically</a:t>
            </a:r>
          </a:p>
          <a:p>
            <a:pPr marL="398463" lvl="1" indent="0">
              <a:buNone/>
            </a:pPr>
            <a:r>
              <a:rPr lang="en-US" sz="2000" dirty="0" err="1">
                <a:latin typeface="Courier" pitchFamily="2" charset="0"/>
              </a:rPr>
              <a:t>camonitor</a:t>
            </a:r>
            <a:r>
              <a:rPr lang="en-US" sz="2000" dirty="0">
                <a:latin typeface="Courier" pitchFamily="2" charset="0"/>
              </a:rPr>
              <a:t> </a:t>
            </a:r>
            <a:r>
              <a:rPr lang="en-US" sz="2000" dirty="0" err="1">
                <a:latin typeface="Courier" pitchFamily="2" charset="0"/>
              </a:rPr>
              <a:t>training:circle:x</a:t>
            </a:r>
            <a:r>
              <a:rPr lang="en-US" sz="2000" dirty="0">
                <a:latin typeface="Courier" pitchFamily="2" charset="0"/>
              </a:rPr>
              <a:t> </a:t>
            </a:r>
            <a:r>
              <a:rPr lang="en-US" sz="2000" dirty="0" err="1">
                <a:latin typeface="Courier" pitchFamily="2" charset="0"/>
              </a:rPr>
              <a:t>training:circle:y</a:t>
            </a:r>
            <a:r>
              <a:rPr lang="en-US" sz="2000" dirty="0">
                <a:latin typeface="Courier" pitchFamily="2" charset="0"/>
              </a:rPr>
              <a:t>  </a:t>
            </a:r>
            <a:r>
              <a:rPr lang="en-US" dirty="0"/>
              <a:t>separate x, y updates</a:t>
            </a:r>
            <a:br>
              <a:rPr lang="en-US" dirty="0"/>
            </a:br>
            <a:r>
              <a:rPr lang="en-US" sz="2000" dirty="0" err="1">
                <a:latin typeface="Courier" pitchFamily="2" charset="0"/>
              </a:rPr>
              <a:t>pvget</a:t>
            </a:r>
            <a:r>
              <a:rPr lang="en-US" sz="2000" dirty="0">
                <a:latin typeface="Courier" pitchFamily="2" charset="0"/>
              </a:rPr>
              <a:t> –m </a:t>
            </a:r>
            <a:r>
              <a:rPr lang="en-US" sz="2000" dirty="0" err="1">
                <a:latin typeface="Courier" pitchFamily="2" charset="0"/>
              </a:rPr>
              <a:t>training:circle</a:t>
            </a:r>
            <a:r>
              <a:rPr lang="en-US" sz="2000" dirty="0">
                <a:latin typeface="Courier" pitchFamily="2" charset="0"/>
              </a:rPr>
              <a:t>                </a:t>
            </a:r>
            <a:r>
              <a:rPr lang="en-US" dirty="0"/>
              <a:t>will always see </a:t>
            </a:r>
            <a:r>
              <a:rPr lang="en-US" sz="2000" dirty="0">
                <a:latin typeface="Courier" pitchFamily="2" charset="0"/>
              </a:rPr>
              <a:t>sqrt(x</a:t>
            </a:r>
            <a:r>
              <a:rPr lang="en-US" sz="2000" baseline="30000" dirty="0">
                <a:latin typeface="Courier" pitchFamily="2" charset="0"/>
              </a:rPr>
              <a:t>2</a:t>
            </a:r>
            <a:r>
              <a:rPr lang="en-US" sz="2000" dirty="0">
                <a:latin typeface="Courier" pitchFamily="2" charset="0"/>
              </a:rPr>
              <a:t>+y</a:t>
            </a:r>
            <a:r>
              <a:rPr lang="en-US" sz="2000" baseline="30000" dirty="0">
                <a:latin typeface="Courier" pitchFamily="2" charset="0"/>
              </a:rPr>
              <a:t>2</a:t>
            </a:r>
            <a:r>
              <a:rPr lang="en-US" sz="2000" dirty="0">
                <a:latin typeface="Courier" pitchFamily="2" charset="0"/>
              </a:rPr>
              <a:t>)==1</a:t>
            </a:r>
          </a:p>
          <a:p>
            <a:pPr marL="398463" lvl="1" indent="0">
              <a:buNone/>
            </a:pPr>
            <a:endParaRPr lang="en-US" sz="2000" dirty="0">
              <a:latin typeface="Courier" pitchFamily="2" charset="0"/>
            </a:endParaRPr>
          </a:p>
          <a:p>
            <a:pPr marL="398463" lvl="1" indent="0">
              <a:buNone/>
            </a:pPr>
            <a:r>
              <a:rPr lang="en-US" sz="2000" dirty="0">
                <a:latin typeface="Courier" pitchFamily="2" charset="0"/>
              </a:rPr>
              <a:t>cd ~/epics-train/examples/python</a:t>
            </a:r>
            <a:br>
              <a:rPr lang="en-US" sz="2000" dirty="0">
                <a:latin typeface="Courier" pitchFamily="2" charset="0"/>
              </a:rPr>
            </a:br>
            <a:r>
              <a:rPr lang="en-US" sz="2000" dirty="0">
                <a:latin typeface="Courier" pitchFamily="2" charset="0"/>
              </a:rPr>
              <a:t>python </a:t>
            </a:r>
            <a:r>
              <a:rPr lang="en-US" sz="2000" dirty="0" err="1">
                <a:latin typeface="Courier" pitchFamily="2" charset="0"/>
              </a:rPr>
              <a:t>circle.py</a:t>
            </a:r>
            <a:r>
              <a:rPr lang="en-US" sz="2000" dirty="0">
                <a:latin typeface="Courier" pitchFamily="2" charset="0"/>
              </a:rPr>
              <a:t> </a:t>
            </a:r>
          </a:p>
          <a:p>
            <a:pPr marL="398463" lvl="1" indent="0">
              <a:buNone/>
            </a:pPr>
            <a:endParaRPr lang="en-US" sz="2000" dirty="0">
              <a:latin typeface="Courier" pitchFamily="2" charset="0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4360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19D6E-D7DD-484E-AC55-E68C5BAA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6809" y="3056708"/>
            <a:ext cx="2718382" cy="744583"/>
          </a:xfrm>
        </p:spPr>
        <p:txBody>
          <a:bodyPr/>
          <a:lstStyle/>
          <a:p>
            <a:r>
              <a:rPr lang="en-US" sz="4000" dirty="0"/>
              <a:t>Python</a:t>
            </a:r>
          </a:p>
        </p:txBody>
      </p:sp>
    </p:spTree>
    <p:extLst>
      <p:ext uri="{BB962C8B-B14F-4D97-AF65-F5344CB8AC3E}">
        <p14:creationId xmlns:p14="http://schemas.microsoft.com/office/powerpoint/2010/main" val="12127038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19D6E-D7DD-484E-AC55-E68C5BAA7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 Access and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3CFB0-5722-354D-BE04-7C094577E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433945"/>
            <a:ext cx="11430000" cy="426756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>
                <a:latin typeface="Courier" pitchFamily="2" charset="0"/>
              </a:rPr>
              <a:t>start_iocExample</a:t>
            </a:r>
            <a:br>
              <a:rPr lang="en-US" sz="2400" dirty="0">
                <a:latin typeface="Courier" pitchFamily="2" charset="0"/>
              </a:rPr>
            </a:br>
            <a:endParaRPr lang="en-US" sz="24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dirty="0"/>
              <a:t>Basic ‘get’</a:t>
            </a:r>
          </a:p>
          <a:p>
            <a:pPr marL="398463" lvl="1" indent="0">
              <a:buNone/>
            </a:pPr>
            <a:r>
              <a:rPr lang="en-US" dirty="0">
                <a:latin typeface="Courier" pitchFamily="2" charset="0"/>
              </a:rPr>
              <a:t>cd ~/epics-train/examples/python/</a:t>
            </a:r>
          </a:p>
          <a:p>
            <a:pPr marL="398463" lvl="1" indent="0">
              <a:buNone/>
            </a:pPr>
            <a:r>
              <a:rPr lang="en-US" dirty="0">
                <a:latin typeface="Courier" pitchFamily="2" charset="0"/>
              </a:rPr>
              <a:t>python example1.py</a:t>
            </a:r>
          </a:p>
          <a:p>
            <a:pPr marL="398463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‘monitor’</a:t>
            </a:r>
          </a:p>
          <a:p>
            <a:pPr marL="398463" lvl="1" indent="0">
              <a:buNone/>
            </a:pPr>
            <a:r>
              <a:rPr lang="en-US" dirty="0">
                <a:latin typeface="Courier" pitchFamily="2" charset="0"/>
              </a:rPr>
              <a:t>python example2.py</a:t>
            </a:r>
          </a:p>
          <a:p>
            <a:pPr marL="398463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5361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E59A-310B-4642-8CBF-AEE1B592B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PV Data in Python Client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2C607-0A41-D943-848D-B9C82E191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2867891"/>
            <a:ext cx="11430000" cy="28336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Python receives data as dictionary, access to any element</a:t>
            </a:r>
          </a:p>
          <a:p>
            <a:pPr marL="0" indent="0">
              <a:buNone/>
            </a:pPr>
            <a:endParaRPr lang="en-US" dirty="0"/>
          </a:p>
          <a:p>
            <a:pPr marL="398463" lvl="1" indent="0">
              <a:buNone/>
            </a:pPr>
            <a:r>
              <a:rPr lang="en-US" dirty="0">
                <a:latin typeface="Courier" pitchFamily="2" charset="0"/>
              </a:rPr>
              <a:t>python </a:t>
            </a:r>
            <a:r>
              <a:rPr lang="en-US" dirty="0" err="1">
                <a:latin typeface="Courier" pitchFamily="2" charset="0"/>
              </a:rPr>
              <a:t>neutrons.py</a:t>
            </a:r>
            <a:br>
              <a:rPr lang="en-US" dirty="0">
                <a:latin typeface="Courier" pitchFamily="2" charset="0"/>
              </a:rPr>
            </a:br>
            <a:endParaRPr lang="en-US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041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8740-EC4F-3144-8ECD-D4A0343A2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EPICS 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47FDB-A6AF-E744-AA30-32236425A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88720"/>
            <a:ext cx="11430000" cy="1548799"/>
          </a:xfrm>
        </p:spPr>
        <p:txBody>
          <a:bodyPr/>
          <a:lstStyle/>
          <a:p>
            <a:r>
              <a:rPr lang="en-US" dirty="0"/>
              <a:t>Records, device support, databases, sequences, … as before</a:t>
            </a:r>
          </a:p>
          <a:p>
            <a:r>
              <a:rPr lang="en-US" dirty="0"/>
              <a:t>Modules encouraged to use </a:t>
            </a:r>
            <a:r>
              <a:rPr lang="en-US" dirty="0" err="1"/>
              <a:t>RELEASE.local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DAC77EF-366B-ED46-951A-79C9AED4BDA1}"/>
              </a:ext>
            </a:extLst>
          </p:cNvPr>
          <p:cNvSpPr/>
          <p:nvPr/>
        </p:nvSpPr>
        <p:spPr>
          <a:xfrm>
            <a:off x="1029624" y="2807623"/>
            <a:ext cx="4507576" cy="124275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XXX/configure/RELEASE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ASYN=/path/to/asyn1-2-3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EPICS_BASE=…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04E589F-43DC-714E-8B68-C1D9303FE577}"/>
              </a:ext>
            </a:extLst>
          </p:cNvPr>
          <p:cNvSpPr/>
          <p:nvPr/>
        </p:nvSpPr>
        <p:spPr>
          <a:xfrm>
            <a:off x="6441440" y="2807623"/>
            <a:ext cx="4507576" cy="9781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XXX/configure/RELEASE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-include $(TOP)/../</a:t>
            </a:r>
            <a:r>
              <a:rPr lang="en-US" dirty="0" err="1">
                <a:solidFill>
                  <a:schemeClr val="tx1"/>
                </a:solidFill>
              </a:rPr>
              <a:t>RELEASE.local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3D7C75A-B975-C248-A595-A69893071D96}"/>
              </a:ext>
            </a:extLst>
          </p:cNvPr>
          <p:cNvSpPr/>
          <p:nvPr/>
        </p:nvSpPr>
        <p:spPr>
          <a:xfrm>
            <a:off x="6441440" y="4886729"/>
            <a:ext cx="4507576" cy="176460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 err="1">
                <a:solidFill>
                  <a:schemeClr val="tx1"/>
                </a:solidFill>
              </a:rPr>
              <a:t>RELEASE.local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ASYN=/path/to/asyn1-2-3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AUTOSAVE=/path/to/auto1-2-3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…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EPICS_BASE=…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33491B-5829-444A-85C9-B0D1B6751FA8}"/>
              </a:ext>
            </a:extLst>
          </p:cNvPr>
          <p:cNvSpPr/>
          <p:nvPr/>
        </p:nvSpPr>
        <p:spPr>
          <a:xfrm>
            <a:off x="1029624" y="4120480"/>
            <a:ext cx="4507576" cy="124275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YYY/configure/RELEASE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AUTOSAVE=/path/to/auto1-2-3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EPICS_BASE=…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82E6300-98AF-F74B-82F2-46E86E5090C1}"/>
              </a:ext>
            </a:extLst>
          </p:cNvPr>
          <p:cNvSpPr/>
          <p:nvPr/>
        </p:nvSpPr>
        <p:spPr>
          <a:xfrm>
            <a:off x="6445803" y="3847176"/>
            <a:ext cx="4507576" cy="9781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YYY/configure/RELEASE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-include $(TOP)/../</a:t>
            </a:r>
            <a:r>
              <a:rPr lang="en-US" dirty="0" err="1">
                <a:solidFill>
                  <a:schemeClr val="tx1"/>
                </a:solidFill>
              </a:rPr>
              <a:t>RELEASE.local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8308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524D0-D9AC-804E-81B9-7714CF4D7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PV Data from Python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AF10B-12F1-924A-A4D9-D9E417E25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10591"/>
            <a:ext cx="11411712" cy="40909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						Surprisingly easy:</a:t>
            </a:r>
          </a:p>
          <a:p>
            <a:pPr marL="398463" lvl="1" indent="0">
              <a:buNone/>
            </a:pPr>
            <a:r>
              <a:rPr lang="en-US" dirty="0">
                <a:latin typeface="Courier" pitchFamily="2" charset="0"/>
              </a:rPr>
              <a:t># Server</a:t>
            </a:r>
          </a:p>
          <a:p>
            <a:pPr marL="398463" lvl="1" indent="0">
              <a:buNone/>
            </a:pPr>
            <a:r>
              <a:rPr lang="en-US" dirty="0">
                <a:latin typeface="Courier" pitchFamily="2" charset="0"/>
              </a:rPr>
              <a:t>python </a:t>
            </a:r>
            <a:r>
              <a:rPr lang="en-US" dirty="0" err="1">
                <a:latin typeface="Courier" pitchFamily="2" charset="0"/>
              </a:rPr>
              <a:t>server.py</a:t>
            </a:r>
            <a:endParaRPr lang="en-US" dirty="0">
              <a:latin typeface="Courier" pitchFamily="2" charset="0"/>
            </a:endParaRPr>
          </a:p>
          <a:p>
            <a:pPr lvl="1"/>
            <a:endParaRPr lang="en-US" dirty="0">
              <a:latin typeface="Courier" pitchFamily="2" charset="0"/>
            </a:endParaRPr>
          </a:p>
          <a:p>
            <a:pPr lvl="1"/>
            <a:endParaRPr lang="en-US" dirty="0">
              <a:latin typeface="Courier" pitchFamily="2" charset="0"/>
            </a:endParaRPr>
          </a:p>
          <a:p>
            <a:pPr marL="398463" lvl="1" indent="0">
              <a:buNone/>
            </a:pPr>
            <a:r>
              <a:rPr lang="en-US" dirty="0">
                <a:latin typeface="Courier" pitchFamily="2" charset="0"/>
              </a:rPr>
              <a:t># Client</a:t>
            </a:r>
          </a:p>
          <a:p>
            <a:pPr marL="398463" lvl="1" indent="0">
              <a:buNone/>
            </a:pPr>
            <a:r>
              <a:rPr lang="en-US" dirty="0" err="1">
                <a:latin typeface="Courier" pitchFamily="2" charset="0"/>
              </a:rPr>
              <a:t>pvinfo</a:t>
            </a:r>
            <a:r>
              <a:rPr lang="en-US" dirty="0">
                <a:latin typeface="Courier" pitchFamily="2" charset="0"/>
              </a:rPr>
              <a:t> pair</a:t>
            </a:r>
          </a:p>
          <a:p>
            <a:pPr marL="398463" lvl="1" indent="0">
              <a:buNone/>
            </a:pPr>
            <a:r>
              <a:rPr lang="en-US" dirty="0" err="1">
                <a:latin typeface="Courier" pitchFamily="2" charset="0"/>
              </a:rPr>
              <a:t>pvget</a:t>
            </a:r>
            <a:r>
              <a:rPr lang="en-US" dirty="0">
                <a:latin typeface="Courier" pitchFamily="2" charset="0"/>
              </a:rPr>
              <a:t> -m -r "x, y" pair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B6CA55-9301-8C4C-9D33-5452359A203F}"/>
              </a:ext>
            </a:extLst>
          </p:cNvPr>
          <p:cNvSpPr txBox="1"/>
          <p:nvPr/>
        </p:nvSpPr>
        <p:spPr>
          <a:xfrm>
            <a:off x="6857677" y="2265219"/>
            <a:ext cx="514756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" pitchFamily="2" charset="0"/>
              </a:rPr>
              <a:t>pv</a:t>
            </a:r>
            <a:r>
              <a:rPr lang="en-US" dirty="0">
                <a:latin typeface="Courier" pitchFamily="2" charset="0"/>
              </a:rPr>
              <a:t> = </a:t>
            </a:r>
            <a:r>
              <a:rPr lang="en-US" dirty="0" err="1">
                <a:latin typeface="Courier" pitchFamily="2" charset="0"/>
              </a:rPr>
              <a:t>PvObject</a:t>
            </a:r>
            <a:r>
              <a:rPr lang="en-US" dirty="0">
                <a:latin typeface="Courier" pitchFamily="2" charset="0"/>
              </a:rPr>
              <a:t>({'x': INT, 'y' : INT})</a:t>
            </a:r>
          </a:p>
          <a:p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server = </a:t>
            </a:r>
            <a:r>
              <a:rPr lang="en-US" dirty="0" err="1">
                <a:latin typeface="Courier" pitchFamily="2" charset="0"/>
              </a:rPr>
              <a:t>PvaServer</a:t>
            </a:r>
            <a:r>
              <a:rPr lang="en-US" dirty="0">
                <a:latin typeface="Courier" pitchFamily="2" charset="0"/>
              </a:rPr>
              <a:t>('pair', </a:t>
            </a:r>
            <a:r>
              <a:rPr lang="en-US" dirty="0" err="1">
                <a:latin typeface="Courier" pitchFamily="2" charset="0"/>
              </a:rPr>
              <a:t>pv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endParaRPr lang="en-US" dirty="0">
              <a:latin typeface="Courier" pitchFamily="2" charset="0"/>
            </a:endParaRPr>
          </a:p>
          <a:p>
            <a:r>
              <a:rPr lang="en-US" dirty="0">
                <a:latin typeface="Courier" pitchFamily="2" charset="0"/>
              </a:rPr>
              <a:t>x = 1</a:t>
            </a:r>
          </a:p>
          <a:p>
            <a:r>
              <a:rPr lang="en-US" dirty="0">
                <a:latin typeface="Courier" pitchFamily="2" charset="0"/>
              </a:rPr>
              <a:t>while True:</a:t>
            </a:r>
          </a:p>
          <a:p>
            <a:r>
              <a:rPr lang="en-US" dirty="0">
                <a:latin typeface="Courier" pitchFamily="2" charset="0"/>
              </a:rPr>
              <a:t>    </a:t>
            </a:r>
            <a:r>
              <a:rPr lang="en-US" dirty="0" err="1">
                <a:latin typeface="Courier" pitchFamily="2" charset="0"/>
              </a:rPr>
              <a:t>pv</a:t>
            </a:r>
            <a:r>
              <a:rPr lang="en-US" dirty="0">
                <a:latin typeface="Courier" pitchFamily="2" charset="0"/>
              </a:rPr>
              <a:t>['x'] = x</a:t>
            </a:r>
          </a:p>
          <a:p>
            <a:r>
              <a:rPr lang="en-US" dirty="0">
                <a:latin typeface="Courier" pitchFamily="2" charset="0"/>
              </a:rPr>
              <a:t>    </a:t>
            </a:r>
            <a:r>
              <a:rPr lang="en-US" dirty="0" err="1">
                <a:latin typeface="Courier" pitchFamily="2" charset="0"/>
              </a:rPr>
              <a:t>pv</a:t>
            </a:r>
            <a:r>
              <a:rPr lang="en-US" dirty="0">
                <a:latin typeface="Courier" pitchFamily="2" charset="0"/>
              </a:rPr>
              <a:t>['y'] = 2*x</a:t>
            </a:r>
          </a:p>
          <a:p>
            <a:r>
              <a:rPr lang="en-US" dirty="0">
                <a:latin typeface="Courier" pitchFamily="2" charset="0"/>
              </a:rPr>
              <a:t>    </a:t>
            </a:r>
            <a:r>
              <a:rPr lang="en-US" dirty="0" err="1">
                <a:latin typeface="Courier" pitchFamily="2" charset="0"/>
              </a:rPr>
              <a:t>server.update</a:t>
            </a:r>
            <a:r>
              <a:rPr lang="en-US" dirty="0">
                <a:latin typeface="Courier" pitchFamily="2" charset="0"/>
              </a:rPr>
              <a:t>(</a:t>
            </a:r>
            <a:r>
              <a:rPr lang="en-US" dirty="0" err="1">
                <a:latin typeface="Courier" pitchFamily="2" charset="0"/>
              </a:rPr>
              <a:t>pv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r>
              <a:rPr lang="en-US" dirty="0">
                <a:latin typeface="Courier" pitchFamily="2" charset="0"/>
              </a:rPr>
              <a:t>    sleep(1)</a:t>
            </a:r>
          </a:p>
          <a:p>
            <a:r>
              <a:rPr lang="en-US" dirty="0">
                <a:latin typeface="Courier" pitchFamily="2" charset="0"/>
              </a:rPr>
              <a:t>    x = x + 1</a:t>
            </a:r>
          </a:p>
        </p:txBody>
      </p:sp>
    </p:spTree>
    <p:extLst>
      <p:ext uri="{BB962C8B-B14F-4D97-AF65-F5344CB8AC3E}">
        <p14:creationId xmlns:p14="http://schemas.microsoft.com/office/powerpoint/2010/main" val="23329834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9D73F-DB5A-9E4A-A985-6464362AD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3F019-77C1-EA48-848F-2EF5B65EF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15736"/>
            <a:ext cx="11430000" cy="448577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Display Builder </a:t>
            </a:r>
            <a:r>
              <a:rPr lang="en-US" sz="2400" dirty="0" err="1">
                <a:latin typeface="Courier" pitchFamily="2" charset="0"/>
              </a:rPr>
              <a:t>pva_server_ramp</a:t>
            </a:r>
            <a:endParaRPr lang="en-US" dirty="0">
              <a:latin typeface="Courier" pitchFamily="2" charset="0"/>
            </a:endParaRPr>
          </a:p>
          <a:p>
            <a:pPr marL="398463" lvl="1" indent="0">
              <a:buNone/>
            </a:pPr>
            <a:r>
              <a:rPr lang="en-US" dirty="0"/>
              <a:t>Python code that serves ‘</a:t>
            </a:r>
            <a:r>
              <a:rPr lang="en-US" dirty="0" err="1"/>
              <a:t>pva</a:t>
            </a:r>
            <a:r>
              <a:rPr lang="en-US" dirty="0"/>
              <a:t>://ramp’ with alarm, </a:t>
            </a:r>
            <a:r>
              <a:rPr lang="en-US" dirty="0" err="1"/>
              <a:t>prec</a:t>
            </a:r>
            <a:r>
              <a:rPr lang="en-US" dirty="0"/>
              <a:t>, timestamp, …</a:t>
            </a:r>
          </a:p>
          <a:p>
            <a:pPr marL="398463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Display Builder </a:t>
            </a:r>
            <a:r>
              <a:rPr lang="en-US" sz="2400" dirty="0" err="1">
                <a:latin typeface="Courier" pitchFamily="2" charset="0"/>
              </a:rPr>
              <a:t>table_server</a:t>
            </a:r>
            <a:endParaRPr lang="en-US" dirty="0">
              <a:latin typeface="Courier" pitchFamily="2" charset="0"/>
            </a:endParaRPr>
          </a:p>
          <a:p>
            <a:pPr marL="398463" lvl="1" indent="0">
              <a:buNone/>
            </a:pPr>
            <a:r>
              <a:rPr lang="en-US" dirty="0"/>
              <a:t>Python code that serves ‘</a:t>
            </a:r>
            <a:r>
              <a:rPr lang="en-US" dirty="0" err="1"/>
              <a:t>pva</a:t>
            </a:r>
            <a:r>
              <a:rPr lang="en-US" dirty="0"/>
              <a:t>://table’ as “</a:t>
            </a:r>
            <a:r>
              <a:rPr lang="en-US" dirty="0" err="1"/>
              <a:t>NTTable</a:t>
            </a:r>
            <a:r>
              <a:rPr lang="en-US" dirty="0"/>
              <a:t>”</a:t>
            </a:r>
          </a:p>
          <a:p>
            <a:pPr marL="398463" lvl="1" indent="0">
              <a:buNone/>
            </a:pPr>
            <a:endParaRPr lang="en-US" dirty="0"/>
          </a:p>
          <a:p>
            <a:pPr marL="398463" lvl="1" indent="0">
              <a:buNone/>
            </a:pPr>
            <a:endParaRPr lang="en-US" dirty="0"/>
          </a:p>
          <a:p>
            <a:pPr lvl="1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Impractical to replace all regular IOCs with python,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but useful when custom data is needed</a:t>
            </a:r>
            <a:endParaRPr lang="en-US" dirty="0"/>
          </a:p>
          <a:p>
            <a:pPr marL="398463" lvl="1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72167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0D0AC-0FCA-5E4C-88DB-6989ACD80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82BFE-80B9-DF4F-BCBE-ABD8EA1A0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64920"/>
            <a:ext cx="11430000" cy="4831080"/>
          </a:xfrm>
        </p:spPr>
        <p:txBody>
          <a:bodyPr/>
          <a:lstStyle/>
          <a:p>
            <a:r>
              <a:rPr lang="en-US" dirty="0"/>
              <a:t>PVA Gateway</a:t>
            </a:r>
          </a:p>
          <a:p>
            <a:r>
              <a:rPr lang="en-US" dirty="0"/>
              <a:t>Access Security</a:t>
            </a:r>
          </a:p>
          <a:p>
            <a:r>
              <a:rPr lang="en-US" dirty="0"/>
              <a:t>Normative Type details: ‘format’, precision, …</a:t>
            </a:r>
          </a:p>
          <a:p>
            <a:r>
              <a:rPr lang="en-US" dirty="0"/>
              <a:t>Database: Support PVA links.</a:t>
            </a:r>
            <a:br>
              <a:rPr lang="en-US" dirty="0"/>
            </a:br>
            <a:r>
              <a:rPr lang="en-US" sz="2400" dirty="0"/>
              <a:t>  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field(INP, “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pva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other_record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”)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6484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4E0CE-ED3F-8244-9BFD-68ACB07E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EPICS 7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DD0DC73-135F-0B41-BE16-E131F5E3C523}"/>
              </a:ext>
            </a:extLst>
          </p:cNvPr>
          <p:cNvSpPr/>
          <p:nvPr/>
        </p:nvSpPr>
        <p:spPr>
          <a:xfrm>
            <a:off x="2395035" y="274320"/>
            <a:ext cx="3135976" cy="21469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200" dirty="0">
                <a:solidFill>
                  <a:schemeClr val="tx1"/>
                </a:solidFill>
              </a:rPr>
              <a:t>EPICS ‘base’</a:t>
            </a: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Records,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Device Support,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Channel Access,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softIoc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529A259-5526-CD43-A3AE-9D21301B2A01}"/>
              </a:ext>
            </a:extLst>
          </p:cNvPr>
          <p:cNvSpPr/>
          <p:nvPr/>
        </p:nvSpPr>
        <p:spPr>
          <a:xfrm>
            <a:off x="6818791" y="274320"/>
            <a:ext cx="3135976" cy="21469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200" dirty="0">
                <a:solidFill>
                  <a:schemeClr val="tx1"/>
                </a:solidFill>
              </a:rPr>
              <a:t>EPICS ‘V4’</a:t>
            </a: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dirty="0" err="1">
                <a:solidFill>
                  <a:schemeClr val="tx1"/>
                </a:solidFill>
              </a:rPr>
              <a:t>PVAccess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pPr algn="l">
              <a:lnSpc>
                <a:spcPct val="90000"/>
              </a:lnSpc>
            </a:pPr>
            <a:r>
              <a:rPr lang="en-US" dirty="0" err="1">
                <a:solidFill>
                  <a:schemeClr val="tx1"/>
                </a:solidFill>
              </a:rPr>
              <a:t>softIocPVA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67C397-BF94-8A45-9C33-BFEE132F9B30}"/>
              </a:ext>
            </a:extLst>
          </p:cNvPr>
          <p:cNvSpPr txBox="1">
            <a:spLocks/>
          </p:cNvSpPr>
          <p:nvPr/>
        </p:nvSpPr>
        <p:spPr bwMode="auto">
          <a:xfrm>
            <a:off x="5958423" y="1024359"/>
            <a:ext cx="432956" cy="64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entury Gothic" panose="020B0502020202020204" pitchFamily="34" charset="0"/>
              <a:buNone/>
            </a:pPr>
            <a:r>
              <a:rPr lang="en-US" sz="4400" dirty="0"/>
              <a:t>+</a:t>
            </a:r>
          </a:p>
          <a:p>
            <a:pPr marL="0" indent="0">
              <a:buFont typeface="Century Gothic" panose="020B0502020202020204" pitchFamily="34" charset="0"/>
              <a:buNone/>
            </a:pP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B838A5-5FB6-6443-8820-7E583B3EF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624" y="2905938"/>
            <a:ext cx="10242896" cy="3061500"/>
          </a:xfrm>
        </p:spPr>
        <p:txBody>
          <a:bodyPr/>
          <a:lstStyle/>
          <a:p>
            <a:r>
              <a:rPr lang="en-US" dirty="0"/>
              <a:t>No need to worry about existing R3.x setups</a:t>
            </a:r>
          </a:p>
          <a:p>
            <a:r>
              <a:rPr lang="en-US" dirty="0"/>
              <a:t>You may start using </a:t>
            </a:r>
            <a:r>
              <a:rPr lang="en-US" dirty="0" err="1"/>
              <a:t>PVAccess</a:t>
            </a:r>
            <a:endParaRPr lang="en-US" dirty="0"/>
          </a:p>
          <a:p>
            <a:pPr lvl="1">
              <a:buClr>
                <a:schemeClr val="tx2"/>
              </a:buClr>
              <a:buFont typeface="Apple Symbols" panose="02000000000000000000" pitchFamily="2" charset="-79"/>
              <a:buChar char="☑"/>
            </a:pPr>
            <a:r>
              <a:rPr lang="en-US" dirty="0"/>
              <a:t>Images</a:t>
            </a:r>
          </a:p>
          <a:p>
            <a:pPr lvl="1">
              <a:buClr>
                <a:schemeClr val="tx2"/>
              </a:buClr>
              <a:buFont typeface="Apple Symbols" panose="02000000000000000000" pitchFamily="2" charset="-79"/>
              <a:buChar char="☑"/>
            </a:pPr>
            <a:r>
              <a:rPr lang="en-US" dirty="0"/>
              <a:t>Custom Data</a:t>
            </a:r>
          </a:p>
          <a:p>
            <a:r>
              <a:rPr lang="en-US" dirty="0"/>
              <a:t>Good Python support</a:t>
            </a:r>
          </a:p>
          <a:p>
            <a:r>
              <a:rPr lang="en-US" dirty="0"/>
              <a:t>CS-Studio is one of the early ‘bilingual’ tools</a:t>
            </a:r>
          </a:p>
        </p:txBody>
      </p:sp>
    </p:spTree>
    <p:extLst>
      <p:ext uri="{BB962C8B-B14F-4D97-AF65-F5344CB8AC3E}">
        <p14:creationId xmlns:p14="http://schemas.microsoft.com/office/powerpoint/2010/main" val="3627630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B3F3A-2CBB-0047-A1C4-983379FC9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RELEASE.local</a:t>
            </a:r>
            <a:r>
              <a:rPr lang="en-US" dirty="0"/>
              <a:t> in Training Setup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630985F-AE85-D646-ADF0-9291DB3BD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97280"/>
            <a:ext cx="11430000" cy="512064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cd ~/epics-train/tools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ls –d base*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asyn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cat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RELEASE.local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cat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*/configure/RELEASE</a:t>
            </a:r>
          </a:p>
        </p:txBody>
      </p:sp>
    </p:spTree>
    <p:extLst>
      <p:ext uri="{BB962C8B-B14F-4D97-AF65-F5344CB8AC3E}">
        <p14:creationId xmlns:p14="http://schemas.microsoft.com/office/powerpoint/2010/main" val="1996462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F94B3-7358-1C4B-BD4A-84D95C425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81045-5ADE-6F44-AB74-E4458D226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82040"/>
            <a:ext cx="11430000" cy="5501640"/>
          </a:xfrm>
        </p:spPr>
        <p:txBody>
          <a:bodyPr/>
          <a:lstStyle/>
          <a:p>
            <a:r>
              <a:rPr lang="en-US" dirty="0"/>
              <a:t>How does it differ from Channel Access?</a:t>
            </a:r>
          </a:p>
          <a:p>
            <a:r>
              <a:rPr lang="en-US" dirty="0"/>
              <a:t>How do I…</a:t>
            </a:r>
          </a:p>
          <a:p>
            <a:pPr marL="398463" lvl="1" indent="0">
              <a:buNone/>
            </a:pPr>
            <a:r>
              <a:rPr lang="en-US" dirty="0"/>
              <a:t>… add PVA to an IOC?</a:t>
            </a:r>
          </a:p>
          <a:p>
            <a:pPr marL="398463" lvl="1" indent="0">
              <a:buNone/>
            </a:pPr>
            <a:r>
              <a:rPr lang="en-US" dirty="0"/>
              <a:t>… ‘</a:t>
            </a:r>
            <a:r>
              <a:rPr lang="en-US" dirty="0" err="1"/>
              <a:t>caget</a:t>
            </a:r>
            <a:r>
              <a:rPr lang="en-US" dirty="0"/>
              <a:t>’ with PVA?</a:t>
            </a:r>
          </a:p>
          <a:p>
            <a:pPr marL="398463" lvl="1" indent="0">
              <a:buNone/>
            </a:pPr>
            <a:r>
              <a:rPr lang="en-US" dirty="0"/>
              <a:t>… use PVA in UI tools (Operator Displays, ..)?</a:t>
            </a:r>
          </a:p>
          <a:p>
            <a:r>
              <a:rPr lang="en-US" dirty="0"/>
              <a:t>Area Detector: Any advantage using PVA?</a:t>
            </a:r>
          </a:p>
          <a:p>
            <a:r>
              <a:rPr lang="en-US" dirty="0"/>
              <a:t>Custom Data: Any advantage using PVA?</a:t>
            </a:r>
          </a:p>
          <a:p>
            <a:r>
              <a:rPr lang="en-US" dirty="0"/>
              <a:t>Some Python Examples</a:t>
            </a:r>
          </a:p>
        </p:txBody>
      </p:sp>
    </p:spTree>
    <p:extLst>
      <p:ext uri="{BB962C8B-B14F-4D97-AF65-F5344CB8AC3E}">
        <p14:creationId xmlns:p14="http://schemas.microsoft.com/office/powerpoint/2010/main" val="4130722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85E31-CD81-164E-AB4D-12B40FE3F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959C2-1DDB-D341-B788-D5ABF093F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64871"/>
            <a:ext cx="11430000" cy="463664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Channel Access</a:t>
            </a:r>
          </a:p>
          <a:p>
            <a:pPr lvl="1"/>
            <a:r>
              <a:rPr lang="en-US" dirty="0"/>
              <a:t>Since beginning of EPICS</a:t>
            </a:r>
          </a:p>
          <a:p>
            <a:pPr lvl="1"/>
            <a:r>
              <a:rPr lang="en-US" dirty="0"/>
              <a:t>DBR_*: Numbers, </a:t>
            </a:r>
            <a:r>
              <a:rPr lang="en-US" dirty="0" err="1"/>
              <a:t>enums</a:t>
            </a:r>
            <a:r>
              <a:rPr lang="en-US" dirty="0"/>
              <a:t>, string, scalar and array, with time, alarm, limits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Still fully supported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PV Access</a:t>
            </a:r>
          </a:p>
          <a:p>
            <a:pPr lvl="1"/>
            <a:r>
              <a:rPr lang="en-US" dirty="0"/>
              <a:t>Started as “EPICS V4” development</a:t>
            </a:r>
          </a:p>
          <a:p>
            <a:pPr lvl="1"/>
            <a:r>
              <a:rPr lang="en-US" dirty="0"/>
              <a:t>PV Data: </a:t>
            </a:r>
            <a:r>
              <a:rPr lang="en-US" dirty="0">
                <a:solidFill>
                  <a:srgbClr val="0070C0"/>
                </a:solidFill>
              </a:rPr>
              <a:t>Arbitrary structures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Since EPICS 7 (Dec. 2017) included in EPICS base </a:t>
            </a:r>
          </a:p>
        </p:txBody>
      </p:sp>
    </p:spTree>
    <p:extLst>
      <p:ext uri="{BB962C8B-B14F-4D97-AF65-F5344CB8AC3E}">
        <p14:creationId xmlns:p14="http://schemas.microsoft.com/office/powerpoint/2010/main" val="2571545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19E5D-4997-3340-9656-1AF1EA58B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Channel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F7CEA-D4B0-9549-A9BC-FC6ED4E6E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114425"/>
            <a:ext cx="11430000" cy="496281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cd ~/epics-train/examples/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first_steps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cat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first.db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softIoc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–m S=training –d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first.db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echo $EPICS_CA_ADDR_LIST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caget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training:random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camonitor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training:random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cainfo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training:random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caget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–h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caget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–d DBR_CTRL_DOUBLE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training:random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cainfo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training:random.SCAN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caget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–d DBR_CTRL_ENUM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training:random.SCAN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103645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50AF3C-223B-4322-9D84-8F5422CEA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B6F5DE5-FF42-42F2-9962-F83010572F4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1555</Words>
  <Application>Microsoft Macintosh PowerPoint</Application>
  <PresentationFormat>Widescreen</PresentationFormat>
  <Paragraphs>459</Paragraphs>
  <Slides>53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Apple Symbols</vt:lpstr>
      <vt:lpstr>Arial</vt:lpstr>
      <vt:lpstr>Arial Black</vt:lpstr>
      <vt:lpstr>Century Gothic</vt:lpstr>
      <vt:lpstr>Courier</vt:lpstr>
      <vt:lpstr>Courier New</vt:lpstr>
      <vt:lpstr>Times New Roman</vt:lpstr>
      <vt:lpstr>Wingdings</vt:lpstr>
      <vt:lpstr>ORNL</vt:lpstr>
      <vt:lpstr>EPICS 7</vt:lpstr>
      <vt:lpstr>EPICS 7 =</vt:lpstr>
      <vt:lpstr>EPICS 7 ?</vt:lpstr>
      <vt:lpstr>Now What?</vt:lpstr>
      <vt:lpstr>EPICS Base</vt:lpstr>
      <vt:lpstr>RELEASE.local in Training Setup</vt:lpstr>
      <vt:lpstr>PV Access</vt:lpstr>
      <vt:lpstr>History</vt:lpstr>
      <vt:lpstr>Review Channel Access</vt:lpstr>
      <vt:lpstr>How Clients find Channels</vt:lpstr>
      <vt:lpstr>Important Environment Variables</vt:lpstr>
      <vt:lpstr>Channel Properties</vt:lpstr>
      <vt:lpstr>Client interface to properties</vt:lpstr>
      <vt:lpstr>Example: AI record "fred"</vt:lpstr>
      <vt:lpstr>Example: AI record "fred"</vt:lpstr>
      <vt:lpstr>How is PV Access different?</vt:lpstr>
      <vt:lpstr>Channel Access         vs.            PV Access</vt:lpstr>
      <vt:lpstr>PV Access</vt:lpstr>
      <vt:lpstr>Arbitrary Data:   Great, but then what?</vt:lpstr>
      <vt:lpstr>“Normative Types”</vt:lpstr>
      <vt:lpstr>Channel Access vs.  PV Access   in UI Tools</vt:lpstr>
      <vt:lpstr>Getting Started with CSS</vt:lpstr>
      <vt:lpstr>Probe</vt:lpstr>
      <vt:lpstr>Data Browser</vt:lpstr>
      <vt:lpstr>PV Tree</vt:lpstr>
      <vt:lpstr>CSS PV Exchange</vt:lpstr>
      <vt:lpstr>CS-Studio: Use ‘pva://…’</vt:lpstr>
      <vt:lpstr>Create New Display</vt:lpstr>
      <vt:lpstr>Editing a Display</vt:lpstr>
      <vt:lpstr>Extend the First Display</vt:lpstr>
      <vt:lpstr>Browse the Display Examples</vt:lpstr>
      <vt:lpstr>How is PV Access different?   Images!</vt:lpstr>
      <vt:lpstr>Area Detector</vt:lpstr>
      <vt:lpstr>Area Detector</vt:lpstr>
      <vt:lpstr>ADSimDetector</vt:lpstr>
      <vt:lpstr>NDPluginStdArrays</vt:lpstr>
      <vt:lpstr>NDPluginOverlay</vt:lpstr>
      <vt:lpstr>NDPluginOverlay.. Overlay #1</vt:lpstr>
      <vt:lpstr>What we did</vt:lpstr>
      <vt:lpstr>Many More Plugins…</vt:lpstr>
      <vt:lpstr>NDPluginPVA – Serve PVA ‘Image’</vt:lpstr>
      <vt:lpstr>NDPluginPVA – Serve PVA ‘Image’</vt:lpstr>
      <vt:lpstr>How is PV Access different?   Custom Data!</vt:lpstr>
      <vt:lpstr>Custom PV Data</vt:lpstr>
      <vt:lpstr>Custom PV Data in CS-Studio</vt:lpstr>
      <vt:lpstr>Custom PV Data from IOC Records</vt:lpstr>
      <vt:lpstr>Python</vt:lpstr>
      <vt:lpstr>PV Access and Python</vt:lpstr>
      <vt:lpstr>Custom PV Data in Python Client </vt:lpstr>
      <vt:lpstr>Custom PV Data from Python Server</vt:lpstr>
      <vt:lpstr>More Examples</vt:lpstr>
      <vt:lpstr>Ongoing Work</vt:lpstr>
      <vt:lpstr>EPICS 7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2019-06-07T08:09:51Z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